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 id="2147483661" r:id="rId2"/>
  </p:sldMasterIdLst>
  <p:notesMasterIdLst>
    <p:notesMasterId r:id="rId71"/>
  </p:notesMasterIdLst>
  <p:sldIdLst>
    <p:sldId id="288" r:id="rId3"/>
    <p:sldId id="290" r:id="rId4"/>
    <p:sldId id="256" r:id="rId5"/>
    <p:sldId id="259" r:id="rId6"/>
    <p:sldId id="295" r:id="rId7"/>
    <p:sldId id="296" r:id="rId8"/>
    <p:sldId id="260" r:id="rId9"/>
    <p:sldId id="261" r:id="rId10"/>
    <p:sldId id="297" r:id="rId11"/>
    <p:sldId id="298" r:id="rId12"/>
    <p:sldId id="262" r:id="rId13"/>
    <p:sldId id="263" r:id="rId14"/>
    <p:sldId id="299" r:id="rId15"/>
    <p:sldId id="264" r:id="rId16"/>
    <p:sldId id="300" r:id="rId17"/>
    <p:sldId id="265" r:id="rId18"/>
    <p:sldId id="301" r:id="rId19"/>
    <p:sldId id="302" r:id="rId20"/>
    <p:sldId id="266" r:id="rId21"/>
    <p:sldId id="303" r:id="rId22"/>
    <p:sldId id="267" r:id="rId23"/>
    <p:sldId id="304" r:id="rId24"/>
    <p:sldId id="268" r:id="rId25"/>
    <p:sldId id="305" r:id="rId26"/>
    <p:sldId id="269" r:id="rId27"/>
    <p:sldId id="270" r:id="rId28"/>
    <p:sldId id="306" r:id="rId29"/>
    <p:sldId id="271" r:id="rId30"/>
    <p:sldId id="307" r:id="rId31"/>
    <p:sldId id="308" r:id="rId32"/>
    <p:sldId id="294" r:id="rId33"/>
    <p:sldId id="309" r:id="rId34"/>
    <p:sldId id="310" r:id="rId35"/>
    <p:sldId id="273" r:id="rId36"/>
    <p:sldId id="274" r:id="rId37"/>
    <p:sldId id="311" r:id="rId38"/>
    <p:sldId id="312" r:id="rId39"/>
    <p:sldId id="275" r:id="rId40"/>
    <p:sldId id="276" r:id="rId41"/>
    <p:sldId id="313" r:id="rId42"/>
    <p:sldId id="314" r:id="rId43"/>
    <p:sldId id="277" r:id="rId44"/>
    <p:sldId id="278" r:id="rId45"/>
    <p:sldId id="315" r:id="rId46"/>
    <p:sldId id="279" r:id="rId47"/>
    <p:sldId id="316" r:id="rId48"/>
    <p:sldId id="280" r:id="rId49"/>
    <p:sldId id="317" r:id="rId50"/>
    <p:sldId id="318" r:id="rId51"/>
    <p:sldId id="281" r:id="rId52"/>
    <p:sldId id="319" r:id="rId53"/>
    <p:sldId id="282" r:id="rId54"/>
    <p:sldId id="320" r:id="rId55"/>
    <p:sldId id="283" r:id="rId56"/>
    <p:sldId id="321" r:id="rId57"/>
    <p:sldId id="284" r:id="rId58"/>
    <p:sldId id="285" r:id="rId59"/>
    <p:sldId id="322" r:id="rId60"/>
    <p:sldId id="286" r:id="rId61"/>
    <p:sldId id="323" r:id="rId62"/>
    <p:sldId id="324" r:id="rId63"/>
    <p:sldId id="287" r:id="rId64"/>
    <p:sldId id="258" r:id="rId65"/>
    <p:sldId id="325" r:id="rId66"/>
    <p:sldId id="291" r:id="rId67"/>
    <p:sldId id="292" r:id="rId68"/>
    <p:sldId id="326" r:id="rId69"/>
    <p:sldId id="293" r:id="rId70"/>
  </p:sldIdLst>
  <p:sldSz cx="9144000" cy="6858000" type="screen4x3"/>
  <p:notesSz cx="6858000" cy="9144000"/>
  <p:embeddedFontLst>
    <p:embeddedFont>
      <p:font typeface="Calibri" pitchFamily="34" charset="0"/>
      <p:regular r:id="rId72"/>
      <p:bold r:id="rId73"/>
      <p:italic r:id="rId74"/>
      <p:boldItalic r:id="rId75"/>
    </p:embeddedFont>
    <p:embeddedFont>
      <p:font typeface="Arial Black" pitchFamily="34" charset="0"/>
      <p:bold r:id="rId76"/>
    </p:embeddedFont>
  </p:embeddedFontLst>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969696"/>
    <a:srgbClr val="060606"/>
    <a:srgbClr val="4D4D4D"/>
    <a:srgbClr val="3366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0"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088"/>
    </p:cViewPr>
  </p:sorterViewPr>
  <p:notesViewPr>
    <p:cSldViewPr>
      <p:cViewPr varScale="1">
        <p:scale>
          <a:sx n="35" d="100"/>
          <a:sy n="35" d="100"/>
        </p:scale>
        <p:origin x="-15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font" Target="fonts/font5.fntdata"/><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3.fntdata"/><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2.fntdata"/><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fntdata"/><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E824895-53E4-4BB5-B56C-E60F32A8812F}" type="slidenum">
              <a:rPr lang="en-US"/>
              <a:pPr>
                <a:defRPr/>
              </a:pPr>
              <a:t>‹#›</a:t>
            </a:fld>
            <a:endParaRPr lang="en-US"/>
          </a:p>
        </p:txBody>
      </p:sp>
    </p:spTree>
    <p:extLst>
      <p:ext uri="{BB962C8B-B14F-4D97-AF65-F5344CB8AC3E}">
        <p14:creationId xmlns:p14="http://schemas.microsoft.com/office/powerpoint/2010/main" val="429063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p>
        </p:txBody>
      </p:sp>
      <p:sp>
        <p:nvSpPr>
          <p:cNvPr id="72708" name="Slide Number Placeholder 3"/>
          <p:cNvSpPr>
            <a:spLocks noGrp="1"/>
          </p:cNvSpPr>
          <p:nvPr>
            <p:ph type="sldNum" sz="quarter" idx="5"/>
          </p:nvPr>
        </p:nvSpPr>
        <p:spPr>
          <a:noFill/>
        </p:spPr>
        <p:txBody>
          <a:bodyPr/>
          <a:lstStyle/>
          <a:p>
            <a:fld id="{84CDC6C3-7280-4ED0-8DE6-D76B0A59E2EC}"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p>
        </p:txBody>
      </p:sp>
      <p:sp>
        <p:nvSpPr>
          <p:cNvPr id="73732" name="Slide Number Placeholder 3"/>
          <p:cNvSpPr>
            <a:spLocks noGrp="1"/>
          </p:cNvSpPr>
          <p:nvPr>
            <p:ph type="sldNum" sz="quarter" idx="5"/>
          </p:nvPr>
        </p:nvSpPr>
        <p:spPr>
          <a:noFill/>
        </p:spPr>
        <p:txBody>
          <a:bodyPr/>
          <a:lstStyle/>
          <a:p>
            <a:fld id="{57110137-EA8A-4755-90DE-370FB2F855C2}"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CC56D18-7BAC-4EC4-AFE7-54546272A4D1}" type="slidenum">
              <a:rPr lang="en-US"/>
              <a:pPr/>
              <a:t>3</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CC646F6-568D-4392-BF39-9E26D1B3DBCA}" type="slidenum">
              <a:rPr lang="en-US"/>
              <a:pPr/>
              <a:t>65</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DC669C1-5A9C-49D4-AECE-681708E07989}" type="slidenum">
              <a:rPr lang="en-US"/>
              <a:pPr/>
              <a:t>66</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D559BC9-DFB8-4BFE-9ED5-A6AD235F752B}" type="slidenum">
              <a:rPr lang="en-US"/>
              <a:pPr/>
              <a:t>67</a:t>
            </a:fld>
            <a:endParaRPr lang="en-US"/>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8FD5C26-599E-4865-9FFF-9DC0625C4642}" type="slidenum">
              <a:rPr lang="en-US"/>
              <a:pPr/>
              <a:t>68</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824895-53E4-4BB5-B56C-E60F32A8812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D51D27-8B74-4B15-A23F-F0C7D3386D37}" type="slidenum">
              <a:rPr lang="en-US"/>
              <a:pPr>
                <a:defRPr/>
              </a:pPr>
              <a:t>‹#›</a:t>
            </a:fld>
            <a:endParaRPr 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E844B1-09DC-4CBD-8680-03C12A84CCC1}" type="slidenum">
              <a:rPr lang="en-US"/>
              <a:pPr>
                <a:defRPr/>
              </a:pPr>
              <a:t>‹#›</a:t>
            </a:fld>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7EE72D-5313-4256-95EB-F01CE9BC997A}" type="slidenum">
              <a:rPr lang="en-US"/>
              <a:pPr>
                <a:defRPr/>
              </a:pPr>
              <a:t>‹#›</a:t>
            </a:fld>
            <a:endParaRPr lang="en-US"/>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7C933A-7D29-4F42-817A-4E87163C33F1}" type="slidenum">
              <a:rPr lang="en-US"/>
              <a:pPr>
                <a:defRPr/>
              </a:pPr>
              <a:t>‹#›</a:t>
            </a:fld>
            <a:endParaRPr lang="en-US"/>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4CA550-3065-40FF-87CB-34724A1D8F08}"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A30F0-E952-4427-B0A5-E261C5C4B24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4CA550-3065-40FF-87CB-34724A1D8F08}"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A30F0-E952-4427-B0A5-E261C5C4B24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4CA550-3065-40FF-87CB-34724A1D8F08}"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A30F0-E952-4427-B0A5-E261C5C4B24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4CA550-3065-40FF-87CB-34724A1D8F08}" type="datetimeFigureOut">
              <a:rPr lang="en-US" smtClean="0"/>
              <a:pPr/>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A30F0-E952-4427-B0A5-E261C5C4B24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4CA550-3065-40FF-87CB-34724A1D8F08}" type="datetimeFigureOut">
              <a:rPr lang="en-US" smtClean="0"/>
              <a:pPr/>
              <a:t>10/22/2013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2A30F0-E952-4427-B0A5-E261C5C4B24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4CA550-3065-40FF-87CB-34724A1D8F08}" type="datetimeFigureOut">
              <a:rPr lang="en-US" smtClean="0"/>
              <a:pPr/>
              <a:t>10/22/2013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2A30F0-E952-4427-B0A5-E261C5C4B24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CA550-3065-40FF-87CB-34724A1D8F08}" type="datetimeFigureOut">
              <a:rPr lang="en-US" smtClean="0"/>
              <a:pPr/>
              <a:t>10/22/2013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2A30F0-E952-4427-B0A5-E261C5C4B2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AB442-0D23-4DB3-92AC-8E9A0EF8490C}" type="slidenum">
              <a:rPr lang="en-US" smtClean="0"/>
              <a:pPr>
                <a:defRPr/>
              </a:pPr>
              <a:t>‹#›</a:t>
            </a:fld>
            <a:endParaRPr lang="en-US"/>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4CA550-3065-40FF-87CB-34724A1D8F08}" type="datetimeFigureOut">
              <a:rPr lang="en-US" smtClean="0"/>
              <a:pPr/>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A30F0-E952-4427-B0A5-E261C5C4B24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4CA550-3065-40FF-87CB-34724A1D8F08}" type="datetimeFigureOut">
              <a:rPr lang="en-US" smtClean="0"/>
              <a:pPr/>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A30F0-E952-4427-B0A5-E261C5C4B24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4CA550-3065-40FF-87CB-34724A1D8F08}"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A30F0-E952-4427-B0A5-E261C5C4B24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4CA550-3065-40FF-87CB-34724A1D8F08}"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A30F0-E952-4427-B0A5-E261C5C4B2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4FEA72-10E0-4922-9A37-E598A00D0F82}" type="slidenum">
              <a:rPr lang="en-US"/>
              <a:pPr>
                <a:defRPr/>
              </a:pPr>
              <a:t>‹#›</a:t>
            </a:fld>
            <a:endParaRPr 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FA4C2F-7EE5-4D7C-959D-C5664DFC4FA4}" type="slidenum">
              <a:rPr lang="en-US"/>
              <a:pPr>
                <a:defRPr/>
              </a:pPr>
              <a:t>‹#›</a:t>
            </a:fld>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EAA9DD-29DD-45DB-9E12-19A81A94D3D7}" type="slidenum">
              <a:rPr lang="en-US"/>
              <a:pPr>
                <a:defRPr/>
              </a:pPr>
              <a:t>‹#›</a:t>
            </a:fld>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5F2D66A-8DD4-4362-8578-55E22B69478F}" type="slidenum">
              <a:rPr lang="en-US"/>
              <a:pPr>
                <a:defRPr/>
              </a:pPr>
              <a:t>‹#›</a:t>
            </a:fld>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D1A640-E93D-4D9D-BBF2-185101A16DB8}" type="slidenum">
              <a:rPr lang="en-US"/>
              <a:pPr>
                <a:defRPr/>
              </a:pPr>
              <a:t>‹#›</a:t>
            </a:fld>
            <a:endParaRPr 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D965A4-B2F7-4A76-A596-82831280B437}" type="slidenum">
              <a:rPr lang="en-US"/>
              <a:pPr>
                <a:defRPr/>
              </a:pPr>
              <a:t>‹#›</a:t>
            </a:fld>
            <a:endParaRPr 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B733DA-3E85-44E3-975A-B57B39AD3EB4}" type="slidenum">
              <a:rPr lang="en-US"/>
              <a:pPr>
                <a:defRPr/>
              </a:pPr>
              <a:t>‹#›</a:t>
            </a:fld>
            <a:endParaRPr 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99"/>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B9AAB442-0D23-4DB3-92AC-8E9A0EF849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advClick="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4CA550-3065-40FF-87CB-34724A1D8F08}" type="datetimeFigureOut">
              <a:rPr lang="en-US" smtClean="0"/>
              <a:pPr/>
              <a:t>10/22/2013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A30F0-E952-4427-B0A5-E261C5C4B2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audio" Target="../media/audio1.bin"/></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16.xml"/><Relationship Id="rId18" Type="http://schemas.openxmlformats.org/officeDocument/2006/relationships/slide" Target="slide8.xml"/><Relationship Id="rId26" Type="http://schemas.openxmlformats.org/officeDocument/2006/relationships/slide" Target="slide30.xml"/><Relationship Id="rId39" Type="http://schemas.openxmlformats.org/officeDocument/2006/relationships/oleObject" Target="../embeddings/oleObject1.bin"/><Relationship Id="rId3" Type="http://schemas.openxmlformats.org/officeDocument/2006/relationships/slideLayout" Target="../slideLayouts/slideLayout1.xml"/><Relationship Id="rId21" Type="http://schemas.openxmlformats.org/officeDocument/2006/relationships/slide" Target="slide39.xml"/><Relationship Id="rId34" Type="http://schemas.openxmlformats.org/officeDocument/2006/relationships/slide" Target="slide53.xml"/><Relationship Id="rId7" Type="http://schemas.openxmlformats.org/officeDocument/2006/relationships/slide" Target="slide14.xml"/><Relationship Id="rId12" Type="http://schemas.openxmlformats.org/officeDocument/2006/relationships/slide" Target="slide6.xml"/><Relationship Id="rId17" Type="http://schemas.openxmlformats.org/officeDocument/2006/relationships/slide" Target="slide57.xml"/><Relationship Id="rId25" Type="http://schemas.openxmlformats.org/officeDocument/2006/relationships/slide" Target="slide20.xml"/><Relationship Id="rId33" Type="http://schemas.openxmlformats.org/officeDocument/2006/relationships/slide" Target="slide43.xml"/><Relationship Id="rId38" Type="http://schemas.openxmlformats.org/officeDocument/2006/relationships/slide" Target="slide65.xml"/><Relationship Id="rId2" Type="http://schemas.openxmlformats.org/officeDocument/2006/relationships/vmlDrawing" Target="../drawings/vmlDrawing1.vml"/><Relationship Id="rId16" Type="http://schemas.openxmlformats.org/officeDocument/2006/relationships/slide" Target="slide47.xml"/><Relationship Id="rId20" Type="http://schemas.openxmlformats.org/officeDocument/2006/relationships/slide" Target="slide28.xml"/><Relationship Id="rId29" Type="http://schemas.openxmlformats.org/officeDocument/2006/relationships/slide" Target="slide61.xml"/><Relationship Id="rId1" Type="http://schemas.openxmlformats.org/officeDocument/2006/relationships/themeOverride" Target="../theme/themeOverride3.xml"/><Relationship Id="rId6" Type="http://schemas.openxmlformats.org/officeDocument/2006/relationships/image" Target="../media/image3.png"/><Relationship Id="rId11" Type="http://schemas.openxmlformats.org/officeDocument/2006/relationships/slide" Target="slide55.xml"/><Relationship Id="rId24" Type="http://schemas.openxmlformats.org/officeDocument/2006/relationships/slide" Target="slide10.xml"/><Relationship Id="rId32" Type="http://schemas.openxmlformats.org/officeDocument/2006/relationships/slide" Target="slide33.xml"/><Relationship Id="rId37" Type="http://schemas.openxmlformats.org/officeDocument/2006/relationships/image" Target="../media/image4.png"/><Relationship Id="rId40" Type="http://schemas.openxmlformats.org/officeDocument/2006/relationships/image" Target="../media/image1.png"/><Relationship Id="rId5" Type="http://schemas.openxmlformats.org/officeDocument/2006/relationships/image" Target="../media/image2.png"/><Relationship Id="rId15" Type="http://schemas.openxmlformats.org/officeDocument/2006/relationships/slide" Target="slide37.xml"/><Relationship Id="rId23" Type="http://schemas.openxmlformats.org/officeDocument/2006/relationships/slide" Target="slide59.xml"/><Relationship Id="rId28" Type="http://schemas.openxmlformats.org/officeDocument/2006/relationships/slide" Target="slide51.xml"/><Relationship Id="rId36" Type="http://schemas.openxmlformats.org/officeDocument/2006/relationships/audio" Target="../media/audio2.bin"/><Relationship Id="rId10" Type="http://schemas.openxmlformats.org/officeDocument/2006/relationships/slide" Target="slide45.xml"/><Relationship Id="rId19" Type="http://schemas.openxmlformats.org/officeDocument/2006/relationships/slide" Target="slide18.xml"/><Relationship Id="rId31" Type="http://schemas.openxmlformats.org/officeDocument/2006/relationships/slide" Target="slide22.xml"/><Relationship Id="rId4" Type="http://schemas.openxmlformats.org/officeDocument/2006/relationships/notesSlide" Target="../notesSlides/notesSlide3.xml"/><Relationship Id="rId9" Type="http://schemas.openxmlformats.org/officeDocument/2006/relationships/slide" Target="slide35.xml"/><Relationship Id="rId14" Type="http://schemas.openxmlformats.org/officeDocument/2006/relationships/slide" Target="slide26.xml"/><Relationship Id="rId22" Type="http://schemas.openxmlformats.org/officeDocument/2006/relationships/slide" Target="slide49.xml"/><Relationship Id="rId27" Type="http://schemas.openxmlformats.org/officeDocument/2006/relationships/slide" Target="slide41.xml"/><Relationship Id="rId30" Type="http://schemas.openxmlformats.org/officeDocument/2006/relationships/slide" Target="slide12.xml"/><Relationship Id="rId35" Type="http://schemas.openxmlformats.org/officeDocument/2006/relationships/slide" Target="slide63.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slide" Target="slide67.xml"/></Relationships>
</file>

<file path=ppt/slides/_rels/slide67.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Ovr>
    <a:overrideClrMapping bg1="dk2" tx1="lt1" bg2="dk1" tx2="lt2" accent1="accent1" accent2="accent2" accent3="accent3" accent4="accent4" accent5="accent5" accent6="accent6" hlink="hlink" folHlink="folHlink"/>
  </p:clrMapOvr>
  <p:transition advClick="0" advTm="2000">
    <p:sndAc>
      <p:stSnd>
        <p:snd r:embed="rId4" name="jep3.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1266"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11267" name="Text Box 3"/>
          <p:cNvSpPr txBox="1">
            <a:spLocks noChangeArrowheads="1"/>
          </p:cNvSpPr>
          <p:nvPr/>
        </p:nvSpPr>
        <p:spPr bwMode="auto">
          <a:xfrm>
            <a:off x="304800" y="838200"/>
            <a:ext cx="8229600" cy="4401205"/>
          </a:xfrm>
          <a:prstGeom prst="rect">
            <a:avLst/>
          </a:prstGeom>
          <a:noFill/>
          <a:ln w="9525">
            <a:noFill/>
            <a:miter lim="800000"/>
            <a:headEnd/>
            <a:tailEnd/>
          </a:ln>
        </p:spPr>
        <p:txBody>
          <a:bodyPr wrap="square">
            <a:spAutoFit/>
          </a:bodyPr>
          <a:lstStyle/>
          <a:p>
            <a:pPr lvl="0"/>
            <a:r>
              <a:rPr lang="en-US" sz="4000" dirty="0" smtClean="0">
                <a:solidFill>
                  <a:srgbClr val="FFFFFF"/>
                </a:solidFill>
              </a:rPr>
              <a:t>The Cherokee Indians were one of the major Native American tribes in SC during colonial times. However, the Cherokee had very little interaction with the first European explorers and settlers who arrived in the 16</a:t>
            </a:r>
            <a:r>
              <a:rPr lang="en-US" sz="4000" baseline="30000" dirty="0" smtClean="0">
                <a:solidFill>
                  <a:srgbClr val="FFFFFF"/>
                </a:solidFill>
              </a:rPr>
              <a:t>th</a:t>
            </a:r>
            <a:r>
              <a:rPr lang="en-US" sz="4000" dirty="0" smtClean="0">
                <a:solidFill>
                  <a:srgbClr val="FFFFFF"/>
                </a:solidFill>
              </a:rPr>
              <a:t> century.</a:t>
            </a:r>
            <a:endParaRPr lang="en-GB" sz="4000" dirty="0" smtClean="0">
              <a:solidFill>
                <a:srgbClr val="FFFFFF"/>
              </a:solidFill>
            </a:endParaRPr>
          </a:p>
          <a:p>
            <a:r>
              <a:rPr lang="en-US" sz="4000" dirty="0" smtClean="0">
                <a:solidFill>
                  <a:srgbClr val="FFFFFF"/>
                </a:solidFill>
              </a:rPr>
              <a:t>Why was this the case?</a:t>
            </a:r>
            <a:endParaRPr lang="en-GB" sz="4000" dirty="0">
              <a:solidFill>
                <a:srgbClr val="FFFFFF"/>
              </a:solidFill>
            </a:endParaRPr>
          </a:p>
        </p:txBody>
      </p:sp>
      <p:sp>
        <p:nvSpPr>
          <p:cNvPr id="11268"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A 400</a:t>
            </a:r>
            <a:endParaRPr lang="en-US"/>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2290"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12291" name="Text Box 3"/>
          <p:cNvSpPr txBox="1">
            <a:spLocks noChangeArrowheads="1"/>
          </p:cNvSpPr>
          <p:nvPr/>
        </p:nvSpPr>
        <p:spPr bwMode="auto">
          <a:xfrm>
            <a:off x="762000" y="1066800"/>
            <a:ext cx="7391400" cy="2308324"/>
          </a:xfrm>
          <a:prstGeom prst="rect">
            <a:avLst/>
          </a:prstGeom>
          <a:noFill/>
          <a:ln w="9525">
            <a:noFill/>
            <a:miter lim="800000"/>
            <a:headEnd/>
            <a:tailEnd/>
          </a:ln>
        </p:spPr>
        <p:txBody>
          <a:bodyPr wrap="square">
            <a:spAutoFit/>
          </a:bodyPr>
          <a:lstStyle/>
          <a:p>
            <a:pPr lvl="0"/>
            <a:r>
              <a:rPr lang="en-US" sz="3600" dirty="0" smtClean="0">
                <a:solidFill>
                  <a:srgbClr val="FFFFFF"/>
                </a:solidFill>
              </a:rPr>
              <a:t>The Cherokees lived in the Upstate of South Carolina, far away from the coastal areas where the first Europeans arrived.</a:t>
            </a:r>
            <a:endParaRPr lang="en-GB" sz="3600" dirty="0">
              <a:solidFill>
                <a:srgbClr val="FFFFFF"/>
              </a:solidFill>
            </a:endParaRPr>
          </a:p>
        </p:txBody>
      </p:sp>
      <p:sp>
        <p:nvSpPr>
          <p:cNvPr id="12292"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A 400</a:t>
            </a:r>
            <a:endParaRPr lang="en-US"/>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3314"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13315" name="Text Box 3"/>
          <p:cNvSpPr txBox="1">
            <a:spLocks noChangeArrowheads="1"/>
          </p:cNvSpPr>
          <p:nvPr/>
        </p:nvSpPr>
        <p:spPr bwMode="auto">
          <a:xfrm>
            <a:off x="1219200" y="838200"/>
            <a:ext cx="6781800" cy="5078314"/>
          </a:xfrm>
          <a:prstGeom prst="rect">
            <a:avLst/>
          </a:prstGeom>
          <a:noFill/>
          <a:ln w="9525">
            <a:noFill/>
            <a:miter lim="800000"/>
            <a:headEnd/>
            <a:tailEnd/>
          </a:ln>
        </p:spPr>
        <p:txBody>
          <a:bodyPr wrap="square">
            <a:spAutoFit/>
          </a:bodyPr>
          <a:lstStyle/>
          <a:p>
            <a:pPr lvl="0"/>
            <a:r>
              <a:rPr lang="en-US" sz="3600" dirty="0" smtClean="0">
                <a:solidFill>
                  <a:srgbClr val="FFFFFF"/>
                </a:solidFill>
              </a:rPr>
              <a:t>The </a:t>
            </a:r>
            <a:r>
              <a:rPr lang="en-US" sz="3600" dirty="0" err="1" smtClean="0">
                <a:solidFill>
                  <a:srgbClr val="FFFFFF"/>
                </a:solidFill>
              </a:rPr>
              <a:t>Yemassee</a:t>
            </a:r>
            <a:r>
              <a:rPr lang="en-US" sz="3600" dirty="0" smtClean="0">
                <a:solidFill>
                  <a:srgbClr val="FFFFFF"/>
                </a:solidFill>
              </a:rPr>
              <a:t> Native American tribe settled in South Carolina in the late 1600s after leaving their home state of Florida (they returned several decades later).</a:t>
            </a:r>
            <a:endParaRPr lang="en-GB" sz="3600" dirty="0" smtClean="0">
              <a:solidFill>
                <a:srgbClr val="FFFFFF"/>
              </a:solidFill>
            </a:endParaRPr>
          </a:p>
          <a:p>
            <a:r>
              <a:rPr lang="en-US" sz="3600" dirty="0" smtClean="0">
                <a:solidFill>
                  <a:srgbClr val="FFFFFF"/>
                </a:solidFill>
              </a:rPr>
              <a:t> What best explains why the </a:t>
            </a:r>
            <a:r>
              <a:rPr lang="en-US" sz="3600" dirty="0" err="1" smtClean="0">
                <a:solidFill>
                  <a:srgbClr val="FFFFFF"/>
                </a:solidFill>
              </a:rPr>
              <a:t>Yemassee</a:t>
            </a:r>
            <a:r>
              <a:rPr lang="en-US" sz="3600" dirty="0" smtClean="0">
                <a:solidFill>
                  <a:srgbClr val="FFFFFF"/>
                </a:solidFill>
              </a:rPr>
              <a:t> were forced to come to South Carolina from Florida in the 17</a:t>
            </a:r>
            <a:r>
              <a:rPr lang="en-US" sz="3600" baseline="30000" dirty="0" smtClean="0">
                <a:solidFill>
                  <a:srgbClr val="FFFFFF"/>
                </a:solidFill>
              </a:rPr>
              <a:t>th</a:t>
            </a:r>
            <a:r>
              <a:rPr lang="en-US" sz="3600" dirty="0" smtClean="0">
                <a:solidFill>
                  <a:srgbClr val="FFFFFF"/>
                </a:solidFill>
              </a:rPr>
              <a:t> century?</a:t>
            </a:r>
            <a:endParaRPr lang="en-GB" sz="3600" dirty="0">
              <a:solidFill>
                <a:srgbClr val="FFFFFF"/>
              </a:solidFill>
            </a:endParaRPr>
          </a:p>
        </p:txBody>
      </p:sp>
      <p:sp>
        <p:nvSpPr>
          <p:cNvPr id="13316"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A 500</a:t>
            </a:r>
            <a:endParaRPr lang="en-US"/>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4338"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14339" name="Text Box 3"/>
          <p:cNvSpPr txBox="1">
            <a:spLocks noChangeArrowheads="1"/>
          </p:cNvSpPr>
          <p:nvPr/>
        </p:nvSpPr>
        <p:spPr bwMode="auto">
          <a:xfrm>
            <a:off x="1219200" y="990600"/>
            <a:ext cx="6705600" cy="2308324"/>
          </a:xfrm>
          <a:prstGeom prst="rect">
            <a:avLst/>
          </a:prstGeom>
          <a:noFill/>
          <a:ln w="9525">
            <a:noFill/>
            <a:miter lim="800000"/>
            <a:headEnd/>
            <a:tailEnd/>
          </a:ln>
        </p:spPr>
        <p:txBody>
          <a:bodyPr wrap="square">
            <a:spAutoFit/>
          </a:bodyPr>
          <a:lstStyle/>
          <a:p>
            <a:pPr lvl="0"/>
            <a:r>
              <a:rPr lang="en-US" sz="4800" dirty="0" smtClean="0">
                <a:solidFill>
                  <a:srgbClr val="FFFFFF"/>
                </a:solidFill>
              </a:rPr>
              <a:t>The Spanish settlers in Florida forced the </a:t>
            </a:r>
            <a:r>
              <a:rPr lang="en-US" sz="4800" dirty="0" err="1" smtClean="0">
                <a:solidFill>
                  <a:srgbClr val="FFFFFF"/>
                </a:solidFill>
              </a:rPr>
              <a:t>Yemassee</a:t>
            </a:r>
            <a:r>
              <a:rPr lang="en-US" sz="4800" dirty="0" smtClean="0">
                <a:solidFill>
                  <a:srgbClr val="FFFFFF"/>
                </a:solidFill>
              </a:rPr>
              <a:t> out of the area.</a:t>
            </a:r>
            <a:endParaRPr lang="en-GB" sz="4800" dirty="0">
              <a:solidFill>
                <a:srgbClr val="FFFFFF"/>
              </a:solidFill>
            </a:endParaRPr>
          </a:p>
        </p:txBody>
      </p:sp>
      <p:sp>
        <p:nvSpPr>
          <p:cNvPr id="14340"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A 500</a:t>
            </a:r>
            <a:endParaRPr lang="en-US"/>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5362"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15363" name="Text Box 3"/>
          <p:cNvSpPr txBox="1">
            <a:spLocks noChangeArrowheads="1"/>
          </p:cNvSpPr>
          <p:nvPr/>
        </p:nvSpPr>
        <p:spPr bwMode="auto">
          <a:xfrm>
            <a:off x="1371600" y="1600200"/>
            <a:ext cx="6324600" cy="3170099"/>
          </a:xfrm>
          <a:prstGeom prst="rect">
            <a:avLst/>
          </a:prstGeom>
          <a:noFill/>
          <a:ln w="9525">
            <a:noFill/>
            <a:miter lim="800000"/>
            <a:headEnd/>
            <a:tailEnd/>
          </a:ln>
        </p:spPr>
        <p:txBody>
          <a:bodyPr>
            <a:spAutoFit/>
          </a:bodyPr>
          <a:lstStyle/>
          <a:p>
            <a:pPr>
              <a:spcBef>
                <a:spcPct val="50000"/>
              </a:spcBef>
            </a:pPr>
            <a:r>
              <a:rPr lang="en-US" sz="4000" dirty="0" smtClean="0">
                <a:solidFill>
                  <a:srgbClr val="FFFFFF"/>
                </a:solidFill>
              </a:rPr>
              <a:t>What was the main reason why Native Americans were frustrated by the continued settlement of Europeans in South Carolina?</a:t>
            </a:r>
            <a:r>
              <a:rPr lang="en-GB" sz="4000" dirty="0" smtClean="0">
                <a:solidFill>
                  <a:srgbClr val="FFFFFF"/>
                </a:solidFill>
              </a:rPr>
              <a:t> </a:t>
            </a:r>
            <a:endParaRPr lang="en-US" sz="3600" dirty="0">
              <a:solidFill>
                <a:srgbClr val="FFFFFF"/>
              </a:solidFill>
            </a:endParaRPr>
          </a:p>
        </p:txBody>
      </p:sp>
      <p:sp>
        <p:nvSpPr>
          <p:cNvPr id="15364"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B 100</a:t>
            </a:r>
            <a:endParaRPr lang="en-US"/>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6386"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16387" name="Text Box 3"/>
          <p:cNvSpPr txBox="1">
            <a:spLocks noChangeArrowheads="1"/>
          </p:cNvSpPr>
          <p:nvPr/>
        </p:nvSpPr>
        <p:spPr bwMode="auto">
          <a:xfrm>
            <a:off x="1371600" y="1143000"/>
            <a:ext cx="6324600" cy="3785652"/>
          </a:xfrm>
          <a:prstGeom prst="rect">
            <a:avLst/>
          </a:prstGeom>
          <a:noFill/>
          <a:ln w="9525">
            <a:noFill/>
            <a:miter lim="800000"/>
            <a:headEnd/>
            <a:tailEnd/>
          </a:ln>
        </p:spPr>
        <p:txBody>
          <a:bodyPr>
            <a:spAutoFit/>
          </a:bodyPr>
          <a:lstStyle/>
          <a:p>
            <a:pPr lvl="0"/>
            <a:r>
              <a:rPr lang="en-US" sz="4000" dirty="0" smtClean="0">
                <a:solidFill>
                  <a:srgbClr val="FFFFFF"/>
                </a:solidFill>
              </a:rPr>
              <a:t>As Europeans settlers continued to arrive in South Carolina, they began to expand into areas that once belonged to Native Americans.</a:t>
            </a:r>
            <a:endParaRPr lang="en-GB" sz="4000" dirty="0">
              <a:solidFill>
                <a:srgbClr val="FFFFFF"/>
              </a:solidFill>
            </a:endParaRPr>
          </a:p>
        </p:txBody>
      </p:sp>
      <p:sp>
        <p:nvSpPr>
          <p:cNvPr id="16388"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B 100</a:t>
            </a:r>
            <a:endParaRPr lang="en-US"/>
          </a:p>
        </p:txBody>
      </p:sp>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7410"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17411" name="Text Box 3"/>
          <p:cNvSpPr txBox="1">
            <a:spLocks noChangeArrowheads="1"/>
          </p:cNvSpPr>
          <p:nvPr/>
        </p:nvSpPr>
        <p:spPr bwMode="auto">
          <a:xfrm>
            <a:off x="1371600" y="2667000"/>
            <a:ext cx="6324600" cy="1200329"/>
          </a:xfrm>
          <a:prstGeom prst="rect">
            <a:avLst/>
          </a:prstGeom>
          <a:noFill/>
          <a:ln w="9525">
            <a:noFill/>
            <a:miter lim="800000"/>
            <a:headEnd/>
            <a:tailEnd/>
          </a:ln>
        </p:spPr>
        <p:txBody>
          <a:bodyPr>
            <a:spAutoFit/>
          </a:bodyPr>
          <a:lstStyle/>
          <a:p>
            <a:pPr>
              <a:spcBef>
                <a:spcPct val="50000"/>
              </a:spcBef>
            </a:pPr>
            <a:r>
              <a:rPr lang="en-US" sz="3600" dirty="0" smtClean="0">
                <a:solidFill>
                  <a:schemeClr val="bg1"/>
                </a:solidFill>
              </a:rPr>
              <a:t>This country was the first to set up a colony in SC</a:t>
            </a:r>
            <a:endParaRPr lang="en-US" sz="3600" dirty="0">
              <a:solidFill>
                <a:schemeClr val="bg1"/>
              </a:solidFill>
            </a:endParaRPr>
          </a:p>
        </p:txBody>
      </p:sp>
      <p:sp>
        <p:nvSpPr>
          <p:cNvPr id="17412"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B 200</a:t>
            </a:r>
            <a:endParaRPr lang="en-US"/>
          </a:p>
        </p:txBody>
      </p:sp>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8434"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18435" name="Text Box 3"/>
          <p:cNvSpPr txBox="1">
            <a:spLocks noChangeArrowheads="1"/>
          </p:cNvSpPr>
          <p:nvPr/>
        </p:nvSpPr>
        <p:spPr bwMode="auto">
          <a:xfrm>
            <a:off x="1371600" y="2667000"/>
            <a:ext cx="6324600" cy="707886"/>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Who is Spain?</a:t>
            </a:r>
            <a:endParaRPr lang="en-US" sz="3600" dirty="0"/>
          </a:p>
        </p:txBody>
      </p:sp>
      <p:sp>
        <p:nvSpPr>
          <p:cNvPr id="18436"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B 200</a:t>
            </a:r>
            <a:endParaRPr lang="en-US"/>
          </a:p>
        </p:txBody>
      </p:sp>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9458"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19459" name="Text Box 3"/>
          <p:cNvSpPr txBox="1">
            <a:spLocks noChangeArrowheads="1"/>
          </p:cNvSpPr>
          <p:nvPr/>
        </p:nvSpPr>
        <p:spPr bwMode="auto">
          <a:xfrm>
            <a:off x="1371600" y="1905000"/>
            <a:ext cx="6324600" cy="2308324"/>
          </a:xfrm>
          <a:prstGeom prst="rect">
            <a:avLst/>
          </a:prstGeom>
          <a:noFill/>
          <a:ln w="9525">
            <a:noFill/>
            <a:miter lim="800000"/>
            <a:headEnd/>
            <a:tailEnd/>
          </a:ln>
        </p:spPr>
        <p:txBody>
          <a:bodyPr>
            <a:spAutoFit/>
          </a:bodyPr>
          <a:lstStyle/>
          <a:p>
            <a:pPr lvl="0"/>
            <a:r>
              <a:rPr lang="en-US" sz="3600" dirty="0" smtClean="0">
                <a:solidFill>
                  <a:srgbClr val="FFFFFF"/>
                </a:solidFill>
              </a:rPr>
              <a:t>Lucas Vasquez de </a:t>
            </a:r>
            <a:r>
              <a:rPr lang="en-US" sz="3600" dirty="0" err="1" smtClean="0">
                <a:solidFill>
                  <a:srgbClr val="FFFFFF"/>
                </a:solidFill>
              </a:rPr>
              <a:t>Allyon</a:t>
            </a:r>
            <a:r>
              <a:rPr lang="en-US" sz="3600" dirty="0" smtClean="0">
                <a:solidFill>
                  <a:srgbClr val="FFFFFF"/>
                </a:solidFill>
              </a:rPr>
              <a:t> built the first Spanish town in North America in the 1520s. It was called:</a:t>
            </a:r>
            <a:endParaRPr lang="en-GB" sz="3600" dirty="0">
              <a:solidFill>
                <a:srgbClr val="FFFFFF"/>
              </a:solidFill>
            </a:endParaRPr>
          </a:p>
        </p:txBody>
      </p:sp>
      <p:sp>
        <p:nvSpPr>
          <p:cNvPr id="19460"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B 300</a:t>
            </a:r>
            <a:endParaRPr lang="en-US"/>
          </a:p>
        </p:txBody>
      </p:sp>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0482"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20483" name="Text Box 3"/>
          <p:cNvSpPr txBox="1">
            <a:spLocks noChangeArrowheads="1"/>
          </p:cNvSpPr>
          <p:nvPr/>
        </p:nvSpPr>
        <p:spPr bwMode="auto">
          <a:xfrm>
            <a:off x="1371600" y="2667000"/>
            <a:ext cx="6324600" cy="707886"/>
          </a:xfrm>
          <a:prstGeom prst="rect">
            <a:avLst/>
          </a:prstGeom>
          <a:noFill/>
          <a:ln w="9525">
            <a:noFill/>
            <a:miter lim="800000"/>
            <a:headEnd/>
            <a:tailEnd/>
          </a:ln>
        </p:spPr>
        <p:txBody>
          <a:bodyPr>
            <a:spAutoFit/>
          </a:bodyPr>
          <a:lstStyle/>
          <a:p>
            <a:pPr>
              <a:spcBef>
                <a:spcPct val="50000"/>
              </a:spcBef>
            </a:pPr>
            <a:r>
              <a:rPr lang="en-US" sz="4000" dirty="0" smtClean="0">
                <a:solidFill>
                  <a:srgbClr val="FFFFFF"/>
                </a:solidFill>
              </a:rPr>
              <a:t>San Miguel de </a:t>
            </a:r>
            <a:r>
              <a:rPr lang="en-US" sz="4000" dirty="0" err="1" smtClean="0">
                <a:solidFill>
                  <a:srgbClr val="FFFFFF"/>
                </a:solidFill>
              </a:rPr>
              <a:t>Gualdape</a:t>
            </a:r>
            <a:r>
              <a:rPr lang="en-GB" sz="4000" dirty="0" smtClean="0">
                <a:solidFill>
                  <a:srgbClr val="FFFFFF"/>
                </a:solidFill>
              </a:rPr>
              <a:t> </a:t>
            </a:r>
            <a:endParaRPr lang="en-US" sz="3600" dirty="0">
              <a:solidFill>
                <a:srgbClr val="FFFFFF"/>
              </a:solidFill>
            </a:endParaRPr>
          </a:p>
        </p:txBody>
      </p:sp>
      <p:sp>
        <p:nvSpPr>
          <p:cNvPr id="20484"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B 300</a:t>
            </a:r>
            <a:endParaRPr lang="en-US"/>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685800" y="838200"/>
            <a:ext cx="7772400" cy="1143000"/>
          </a:xfrm>
        </p:spPr>
        <p:txBody>
          <a:bodyPr/>
          <a:lstStyle/>
          <a:p>
            <a:r>
              <a:rPr lang="en-US" sz="8000" smtClean="0">
                <a:solidFill>
                  <a:schemeClr val="tx1"/>
                </a:solidFill>
                <a:latin typeface="Arial Black" pitchFamily="34" charset="0"/>
              </a:rPr>
              <a:t>THIS</a:t>
            </a:r>
            <a:r>
              <a:rPr lang="en-US" smtClean="0"/>
              <a:t> </a:t>
            </a:r>
          </a:p>
        </p:txBody>
      </p:sp>
      <p:sp>
        <p:nvSpPr>
          <p:cNvPr id="38915" name="Rectangle 3"/>
          <p:cNvSpPr>
            <a:spLocks noChangeArrowheads="1"/>
          </p:cNvSpPr>
          <p:nvPr/>
        </p:nvSpPr>
        <p:spPr bwMode="auto">
          <a:xfrm>
            <a:off x="685800" y="2438400"/>
            <a:ext cx="7772400" cy="1143000"/>
          </a:xfrm>
          <a:prstGeom prst="rect">
            <a:avLst/>
          </a:prstGeom>
          <a:noFill/>
          <a:ln w="9525">
            <a:noFill/>
            <a:miter lim="800000"/>
            <a:headEnd/>
            <a:tailEnd/>
          </a:ln>
        </p:spPr>
        <p:txBody>
          <a:bodyPr anchor="ctr"/>
          <a:lstStyle/>
          <a:p>
            <a:r>
              <a:rPr lang="en-US" sz="8000">
                <a:latin typeface="Arial Black" pitchFamily="34" charset="0"/>
              </a:rPr>
              <a:t>IS</a:t>
            </a:r>
            <a:r>
              <a:rPr lang="en-US" sz="4400">
                <a:solidFill>
                  <a:schemeClr val="tx2"/>
                </a:solidFill>
              </a:rPr>
              <a:t> </a:t>
            </a:r>
          </a:p>
        </p:txBody>
      </p:sp>
      <p:sp>
        <p:nvSpPr>
          <p:cNvPr id="38917" name="WordArt 5"/>
          <p:cNvSpPr>
            <a:spLocks noChangeArrowheads="1" noChangeShapeType="1" noTextEdit="1"/>
          </p:cNvSpPr>
          <p:nvPr/>
        </p:nvSpPr>
        <p:spPr bwMode="auto">
          <a:xfrm>
            <a:off x="990600" y="3962400"/>
            <a:ext cx="7391400" cy="1962150"/>
          </a:xfrm>
          <a:prstGeom prst="rect">
            <a:avLst/>
          </a:prstGeom>
        </p:spPr>
        <p:txBody>
          <a:bodyPr wrap="none" fromWordArt="1">
            <a:prstTxWarp prst="textPlain">
              <a:avLst>
                <a:gd name="adj" fmla="val 50000"/>
              </a:avLst>
            </a:prstTxWarp>
            <a:scene3d>
              <a:camera prst="legacyPerspectiveTop"/>
              <a:lightRig rig="legacyNormal3" dir="b"/>
            </a:scene3d>
            <a:sp3d extrusionH="887400" prstMaterial="legacyMetal">
              <a:extrusionClr>
                <a:srgbClr val="FFFFFF"/>
              </a:extrusionClr>
            </a:sp3d>
          </a:bodyPr>
          <a:lstStyle/>
          <a:p>
            <a:r>
              <a:rPr lang="en-US" sz="9600" kern="10" spc="-480">
                <a:ln w="9525">
                  <a:round/>
                  <a:headEnd/>
                  <a:tailEnd/>
                </a:ln>
                <a:gradFill rotWithShape="1">
                  <a:gsLst>
                    <a:gs pos="0">
                      <a:srgbClr val="EAEAEA"/>
                    </a:gs>
                    <a:gs pos="17999">
                      <a:srgbClr val="777777"/>
                    </a:gs>
                    <a:gs pos="31000">
                      <a:srgbClr val="292929"/>
                    </a:gs>
                    <a:gs pos="33000">
                      <a:srgbClr val="B2B2B2"/>
                    </a:gs>
                    <a:gs pos="37000">
                      <a:srgbClr val="FFFFFF"/>
                    </a:gs>
                    <a:gs pos="78999">
                      <a:srgbClr val="5F5F5F"/>
                    </a:gs>
                    <a:gs pos="87000">
                      <a:srgbClr val="5F5F5F"/>
                    </a:gs>
                    <a:gs pos="100000">
                      <a:srgbClr val="CBCBCB"/>
                    </a:gs>
                  </a:gsLst>
                  <a:lin ang="18900000" scaled="1"/>
                </a:gradFill>
                <a:latin typeface="Arial Black"/>
              </a:rPr>
              <a:t>Jeopardy</a:t>
            </a:r>
          </a:p>
        </p:txBody>
      </p:sp>
    </p:spTree>
  </p:cSld>
  <p:clrMapOvr>
    <a:overrideClrMapping bg1="dk2" tx1="lt1" bg2="dk1" tx2="lt2" accent1="accent1" accent2="accent2" accent3="accent3" accent4="accent4" accent5="accent5" accent6="accent6" hlink="hlink" folHlink="folHlink"/>
  </p:clrMapOvr>
  <p:transition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100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fltVal val="0"/>
                                          </p:val>
                                        </p:tav>
                                        <p:tav tm="100000">
                                          <p:val>
                                            <p:strVal val="#ppt_h"/>
                                          </p:val>
                                        </p:tav>
                                      </p:tavLst>
                                    </p:anim>
                                    <p:anim calcmode="lin" valueType="num">
                                      <p:cBhvr>
                                        <p:cTn id="9" dur="500" fill="hold"/>
                                        <p:tgtEl>
                                          <p:spTgt spid="38914"/>
                                        </p:tgtEl>
                                        <p:attrNameLst>
                                          <p:attrName>ppt_x</p:attrName>
                                        </p:attrNameLst>
                                      </p:cBhvr>
                                      <p:tavLst>
                                        <p:tav tm="0">
                                          <p:val>
                                            <p:fltVal val="0.5"/>
                                          </p:val>
                                        </p:tav>
                                        <p:tav tm="100000">
                                          <p:val>
                                            <p:strVal val="#ppt_x"/>
                                          </p:val>
                                        </p:tav>
                                      </p:tavLst>
                                    </p:anim>
                                    <p:anim calcmode="lin" valueType="num">
                                      <p:cBhvr>
                                        <p:cTn id="10" dur="500" fill="hold"/>
                                        <p:tgtEl>
                                          <p:spTgt spid="38914"/>
                                        </p:tgtEl>
                                        <p:attrNameLst>
                                          <p:attrName>ppt_y</p:attrName>
                                        </p:attrNameLst>
                                      </p:cBhvr>
                                      <p:tavLst>
                                        <p:tav tm="0">
                                          <p:val>
                                            <p:fltVal val="0.5"/>
                                          </p:val>
                                        </p:tav>
                                        <p:tav tm="100000">
                                          <p:val>
                                            <p:strVal val="#ppt_y"/>
                                          </p:val>
                                        </p:tav>
                                      </p:tavLst>
                                    </p:anim>
                                  </p:childTnLst>
                                </p:cTn>
                              </p:par>
                            </p:childTnLst>
                          </p:cTn>
                        </p:par>
                        <p:par>
                          <p:cTn id="11" fill="hold">
                            <p:stCondLst>
                              <p:cond delay="1500"/>
                            </p:stCondLst>
                            <p:childTnLst>
                              <p:par>
                                <p:cTn id="12" presetID="23" presetClass="entr" presetSubtype="528" fill="hold" grpId="0" nodeType="afterEffect">
                                  <p:stCondLst>
                                    <p:cond delay="1000"/>
                                  </p:stCondLst>
                                  <p:childTnLst>
                                    <p:set>
                                      <p:cBhvr>
                                        <p:cTn id="13" dur="1" fill="hold">
                                          <p:stCondLst>
                                            <p:cond delay="0"/>
                                          </p:stCondLst>
                                        </p:cTn>
                                        <p:tgtEl>
                                          <p:spTgt spid="38915"/>
                                        </p:tgtEl>
                                        <p:attrNameLst>
                                          <p:attrName>style.visibility</p:attrName>
                                        </p:attrNameLst>
                                      </p:cBhvr>
                                      <p:to>
                                        <p:strVal val="visible"/>
                                      </p:to>
                                    </p:set>
                                    <p:anim calcmode="lin" valueType="num">
                                      <p:cBhvr>
                                        <p:cTn id="14" dur="500" fill="hold"/>
                                        <p:tgtEl>
                                          <p:spTgt spid="38915"/>
                                        </p:tgtEl>
                                        <p:attrNameLst>
                                          <p:attrName>ppt_w</p:attrName>
                                        </p:attrNameLst>
                                      </p:cBhvr>
                                      <p:tavLst>
                                        <p:tav tm="0">
                                          <p:val>
                                            <p:fltVal val="0"/>
                                          </p:val>
                                        </p:tav>
                                        <p:tav tm="100000">
                                          <p:val>
                                            <p:strVal val="#ppt_w"/>
                                          </p:val>
                                        </p:tav>
                                      </p:tavLst>
                                    </p:anim>
                                    <p:anim calcmode="lin" valueType="num">
                                      <p:cBhvr>
                                        <p:cTn id="15" dur="500" fill="hold"/>
                                        <p:tgtEl>
                                          <p:spTgt spid="38915"/>
                                        </p:tgtEl>
                                        <p:attrNameLst>
                                          <p:attrName>ppt_h</p:attrName>
                                        </p:attrNameLst>
                                      </p:cBhvr>
                                      <p:tavLst>
                                        <p:tav tm="0">
                                          <p:val>
                                            <p:fltVal val="0"/>
                                          </p:val>
                                        </p:tav>
                                        <p:tav tm="100000">
                                          <p:val>
                                            <p:strVal val="#ppt_h"/>
                                          </p:val>
                                        </p:tav>
                                      </p:tavLst>
                                    </p:anim>
                                    <p:anim calcmode="lin" valueType="num">
                                      <p:cBhvr>
                                        <p:cTn id="16" dur="500" fill="hold"/>
                                        <p:tgtEl>
                                          <p:spTgt spid="38915"/>
                                        </p:tgtEl>
                                        <p:attrNameLst>
                                          <p:attrName>ppt_x</p:attrName>
                                        </p:attrNameLst>
                                      </p:cBhvr>
                                      <p:tavLst>
                                        <p:tav tm="0">
                                          <p:val>
                                            <p:fltVal val="0.5"/>
                                          </p:val>
                                        </p:tav>
                                        <p:tav tm="100000">
                                          <p:val>
                                            <p:strVal val="#ppt_x"/>
                                          </p:val>
                                        </p:tav>
                                      </p:tavLst>
                                    </p:anim>
                                    <p:anim calcmode="lin" valueType="num">
                                      <p:cBhvr>
                                        <p:cTn id="17" dur="500" fill="hold"/>
                                        <p:tgtEl>
                                          <p:spTgt spid="38915"/>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528" fill="hold" grpId="0" nodeType="clickEffect">
                                  <p:stCondLst>
                                    <p:cond delay="0"/>
                                  </p:stCondLst>
                                  <p:childTnLst>
                                    <p:set>
                                      <p:cBhvr>
                                        <p:cTn id="21" dur="1" fill="hold">
                                          <p:stCondLst>
                                            <p:cond delay="0"/>
                                          </p:stCondLst>
                                        </p:cTn>
                                        <p:tgtEl>
                                          <p:spTgt spid="38917"/>
                                        </p:tgtEl>
                                        <p:attrNameLst>
                                          <p:attrName>style.visibility</p:attrName>
                                        </p:attrNameLst>
                                      </p:cBhvr>
                                      <p:to>
                                        <p:strVal val="visible"/>
                                      </p:to>
                                    </p:set>
                                    <p:anim calcmode="lin" valueType="num">
                                      <p:cBhvr>
                                        <p:cTn id="22" dur="500" fill="hold"/>
                                        <p:tgtEl>
                                          <p:spTgt spid="38917"/>
                                        </p:tgtEl>
                                        <p:attrNameLst>
                                          <p:attrName>ppt_w</p:attrName>
                                        </p:attrNameLst>
                                      </p:cBhvr>
                                      <p:tavLst>
                                        <p:tav tm="0">
                                          <p:val>
                                            <p:fltVal val="0"/>
                                          </p:val>
                                        </p:tav>
                                        <p:tav tm="100000">
                                          <p:val>
                                            <p:strVal val="#ppt_w"/>
                                          </p:val>
                                        </p:tav>
                                      </p:tavLst>
                                    </p:anim>
                                    <p:anim calcmode="lin" valueType="num">
                                      <p:cBhvr>
                                        <p:cTn id="23" dur="500" fill="hold"/>
                                        <p:tgtEl>
                                          <p:spTgt spid="38917"/>
                                        </p:tgtEl>
                                        <p:attrNameLst>
                                          <p:attrName>ppt_h</p:attrName>
                                        </p:attrNameLst>
                                      </p:cBhvr>
                                      <p:tavLst>
                                        <p:tav tm="0">
                                          <p:val>
                                            <p:fltVal val="0"/>
                                          </p:val>
                                        </p:tav>
                                        <p:tav tm="100000">
                                          <p:val>
                                            <p:strVal val="#ppt_h"/>
                                          </p:val>
                                        </p:tav>
                                      </p:tavLst>
                                    </p:anim>
                                    <p:anim calcmode="lin" valueType="num">
                                      <p:cBhvr>
                                        <p:cTn id="24" dur="500" fill="hold"/>
                                        <p:tgtEl>
                                          <p:spTgt spid="38917"/>
                                        </p:tgtEl>
                                        <p:attrNameLst>
                                          <p:attrName>ppt_x</p:attrName>
                                        </p:attrNameLst>
                                      </p:cBhvr>
                                      <p:tavLst>
                                        <p:tav tm="0">
                                          <p:val>
                                            <p:fltVal val="0.5"/>
                                          </p:val>
                                        </p:tav>
                                        <p:tav tm="100000">
                                          <p:val>
                                            <p:strVal val="#ppt_x"/>
                                          </p:val>
                                        </p:tav>
                                      </p:tavLst>
                                    </p:anim>
                                    <p:anim calcmode="lin" valueType="num">
                                      <p:cBhvr>
                                        <p:cTn id="25" dur="500" fill="hold"/>
                                        <p:tgtEl>
                                          <p:spTgt spid="389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autoUpdateAnimBg="0"/>
      <p:bldP spid="389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1506"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21507" name="Text Box 3"/>
          <p:cNvSpPr txBox="1">
            <a:spLocks noChangeArrowheads="1"/>
          </p:cNvSpPr>
          <p:nvPr/>
        </p:nvSpPr>
        <p:spPr bwMode="auto">
          <a:xfrm>
            <a:off x="1371600" y="2667000"/>
            <a:ext cx="6324600" cy="2862322"/>
          </a:xfrm>
          <a:prstGeom prst="rect">
            <a:avLst/>
          </a:prstGeom>
          <a:noFill/>
          <a:ln w="9525">
            <a:noFill/>
            <a:miter lim="800000"/>
            <a:headEnd/>
            <a:tailEnd/>
          </a:ln>
        </p:spPr>
        <p:txBody>
          <a:bodyPr>
            <a:spAutoFit/>
          </a:bodyPr>
          <a:lstStyle/>
          <a:p>
            <a:r>
              <a:rPr lang="en-US" sz="3600" dirty="0" smtClean="0">
                <a:solidFill>
                  <a:srgbClr val="FFFFFF"/>
                </a:solidFill>
              </a:rPr>
              <a:t>What was the greatest killer of Native Americans in South Carolina during the 16</a:t>
            </a:r>
            <a:r>
              <a:rPr lang="en-US" sz="3600" baseline="30000" dirty="0" smtClean="0">
                <a:solidFill>
                  <a:srgbClr val="FFFFFF"/>
                </a:solidFill>
              </a:rPr>
              <a:t>th</a:t>
            </a:r>
            <a:r>
              <a:rPr lang="en-US" sz="3600" dirty="0" smtClean="0">
                <a:solidFill>
                  <a:srgbClr val="FFFFFF"/>
                </a:solidFill>
              </a:rPr>
              <a:t> and 17</a:t>
            </a:r>
            <a:r>
              <a:rPr lang="en-US" sz="3600" baseline="30000" dirty="0" smtClean="0">
                <a:solidFill>
                  <a:srgbClr val="FFFFFF"/>
                </a:solidFill>
              </a:rPr>
              <a:t>th</a:t>
            </a:r>
            <a:r>
              <a:rPr lang="en-US" sz="3600" dirty="0" smtClean="0">
                <a:solidFill>
                  <a:srgbClr val="FFFFFF"/>
                </a:solidFill>
              </a:rPr>
              <a:t> centuries?</a:t>
            </a:r>
            <a:endParaRPr lang="en-GB" sz="3600" dirty="0" smtClean="0">
              <a:solidFill>
                <a:srgbClr val="FFFFFF"/>
              </a:solidFill>
            </a:endParaRPr>
          </a:p>
          <a:p>
            <a:pPr lvl="0"/>
            <a:endParaRPr lang="en-GB" sz="3600" dirty="0">
              <a:solidFill>
                <a:srgbClr val="FFFFFF"/>
              </a:solidFill>
            </a:endParaRPr>
          </a:p>
        </p:txBody>
      </p:sp>
      <p:sp>
        <p:nvSpPr>
          <p:cNvPr id="21508"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B 400</a:t>
            </a:r>
            <a:endParaRPr lang="en-US"/>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2530"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22531" name="Text Box 3"/>
          <p:cNvSpPr txBox="1">
            <a:spLocks noChangeArrowheads="1"/>
          </p:cNvSpPr>
          <p:nvPr/>
        </p:nvSpPr>
        <p:spPr bwMode="auto">
          <a:xfrm>
            <a:off x="1371600" y="2667000"/>
            <a:ext cx="6324600" cy="1323439"/>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Disease brought by Europeans</a:t>
            </a:r>
            <a:endParaRPr lang="en-US" sz="3600" dirty="0"/>
          </a:p>
        </p:txBody>
      </p:sp>
      <p:sp>
        <p:nvSpPr>
          <p:cNvPr id="22532"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B 400</a:t>
            </a:r>
            <a:endParaRPr lang="en-US"/>
          </a:p>
        </p:txBody>
      </p:sp>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3554"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23555" name="Text Box 3"/>
          <p:cNvSpPr txBox="1">
            <a:spLocks noChangeArrowheads="1"/>
          </p:cNvSpPr>
          <p:nvPr/>
        </p:nvSpPr>
        <p:spPr bwMode="auto">
          <a:xfrm>
            <a:off x="838200" y="1676400"/>
            <a:ext cx="7391400" cy="2554545"/>
          </a:xfrm>
          <a:prstGeom prst="rect">
            <a:avLst/>
          </a:prstGeom>
          <a:noFill/>
          <a:ln w="9525">
            <a:noFill/>
            <a:miter lim="800000"/>
            <a:headEnd/>
            <a:tailEnd/>
          </a:ln>
        </p:spPr>
        <p:txBody>
          <a:bodyPr wrap="square">
            <a:spAutoFit/>
          </a:bodyPr>
          <a:lstStyle/>
          <a:p>
            <a:pPr lvl="0"/>
            <a:r>
              <a:rPr lang="en-US" sz="4000" dirty="0" smtClean="0">
                <a:solidFill>
                  <a:srgbClr val="FFFFFF"/>
                </a:solidFill>
              </a:rPr>
              <a:t>The three countries that were responsible for the exploration and colonization of South Carolina were: </a:t>
            </a:r>
            <a:endParaRPr lang="en-GB" sz="4000" dirty="0">
              <a:solidFill>
                <a:srgbClr val="FFFFFF"/>
              </a:solidFill>
            </a:endParaRPr>
          </a:p>
        </p:txBody>
      </p:sp>
      <p:sp>
        <p:nvSpPr>
          <p:cNvPr id="23556"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B 500</a:t>
            </a:r>
            <a:endParaRPr lang="en-US"/>
          </a:p>
        </p:txBody>
      </p:sp>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4578"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24579" name="Text Box 3"/>
          <p:cNvSpPr txBox="1">
            <a:spLocks noChangeArrowheads="1"/>
          </p:cNvSpPr>
          <p:nvPr/>
        </p:nvSpPr>
        <p:spPr bwMode="auto">
          <a:xfrm>
            <a:off x="228600" y="1447800"/>
            <a:ext cx="8686800" cy="707886"/>
          </a:xfrm>
          <a:prstGeom prst="rect">
            <a:avLst/>
          </a:prstGeom>
          <a:noFill/>
          <a:ln w="9525">
            <a:noFill/>
            <a:miter lim="800000"/>
            <a:headEnd/>
            <a:tailEnd/>
          </a:ln>
        </p:spPr>
        <p:txBody>
          <a:bodyPr wrap="square">
            <a:spAutoFit/>
          </a:bodyPr>
          <a:lstStyle/>
          <a:p>
            <a:pPr>
              <a:spcBef>
                <a:spcPct val="50000"/>
              </a:spcBef>
            </a:pPr>
            <a:r>
              <a:rPr lang="en-US" sz="4000" dirty="0" smtClean="0">
                <a:solidFill>
                  <a:schemeClr val="bg1"/>
                </a:solidFill>
              </a:rPr>
              <a:t>Spanish, French, and the English</a:t>
            </a:r>
            <a:endParaRPr lang="en-US" sz="3600" dirty="0"/>
          </a:p>
        </p:txBody>
      </p:sp>
      <p:sp>
        <p:nvSpPr>
          <p:cNvPr id="24580"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B 500</a:t>
            </a:r>
            <a:endParaRPr lang="en-US"/>
          </a:p>
        </p:txBody>
      </p:sp>
    </p:spTree>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5602"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25603" name="Text Box 3"/>
          <p:cNvSpPr txBox="1">
            <a:spLocks noChangeArrowheads="1"/>
          </p:cNvSpPr>
          <p:nvPr/>
        </p:nvSpPr>
        <p:spPr bwMode="auto">
          <a:xfrm>
            <a:off x="1371600" y="1524000"/>
            <a:ext cx="6324600" cy="3170099"/>
          </a:xfrm>
          <a:prstGeom prst="rect">
            <a:avLst/>
          </a:prstGeom>
          <a:noFill/>
          <a:ln w="9525">
            <a:noFill/>
            <a:miter lim="800000"/>
            <a:headEnd/>
            <a:tailEnd/>
          </a:ln>
        </p:spPr>
        <p:txBody>
          <a:bodyPr>
            <a:spAutoFit/>
          </a:bodyPr>
          <a:lstStyle/>
          <a:p>
            <a:pPr lvl="0"/>
            <a:r>
              <a:rPr lang="en-US" sz="4000" dirty="0" smtClean="0">
                <a:solidFill>
                  <a:srgbClr val="FFFFFF"/>
                </a:solidFill>
              </a:rPr>
              <a:t>During the 16</a:t>
            </a:r>
            <a:r>
              <a:rPr lang="en-US" sz="4000" baseline="30000" dirty="0" smtClean="0">
                <a:solidFill>
                  <a:srgbClr val="FFFFFF"/>
                </a:solidFill>
              </a:rPr>
              <a:t>th</a:t>
            </a:r>
            <a:r>
              <a:rPr lang="en-US" sz="4000" dirty="0" smtClean="0">
                <a:solidFill>
                  <a:srgbClr val="FFFFFF"/>
                </a:solidFill>
              </a:rPr>
              <a:t> century, many explorers were motivated by the concept of “For King and Country.” What did this mean?</a:t>
            </a:r>
            <a:r>
              <a:rPr lang="en-GB" sz="4000" dirty="0" smtClean="0">
                <a:solidFill>
                  <a:srgbClr val="FFFFFF"/>
                </a:solidFill>
              </a:rPr>
              <a:t> </a:t>
            </a:r>
            <a:endParaRPr lang="en-GB" sz="4000" dirty="0">
              <a:solidFill>
                <a:srgbClr val="FFFFFF"/>
              </a:solidFill>
            </a:endParaRPr>
          </a:p>
        </p:txBody>
      </p:sp>
      <p:sp>
        <p:nvSpPr>
          <p:cNvPr id="25604"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C 100</a:t>
            </a:r>
            <a:endParaRPr lang="en-US"/>
          </a:p>
        </p:txBody>
      </p:sp>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6626" name="Rectangle 1026">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26627" name="Text Box 1027"/>
          <p:cNvSpPr txBox="1">
            <a:spLocks noChangeArrowheads="1"/>
          </p:cNvSpPr>
          <p:nvPr/>
        </p:nvSpPr>
        <p:spPr bwMode="auto">
          <a:xfrm>
            <a:off x="1295400" y="1295400"/>
            <a:ext cx="6324600" cy="3170099"/>
          </a:xfrm>
          <a:prstGeom prst="rect">
            <a:avLst/>
          </a:prstGeom>
          <a:noFill/>
          <a:ln w="9525">
            <a:noFill/>
            <a:miter lim="800000"/>
            <a:headEnd/>
            <a:tailEnd/>
          </a:ln>
        </p:spPr>
        <p:txBody>
          <a:bodyPr>
            <a:spAutoFit/>
          </a:bodyPr>
          <a:lstStyle/>
          <a:p>
            <a:pPr lvl="0"/>
            <a:r>
              <a:rPr lang="en-US" sz="4000" dirty="0" smtClean="0">
                <a:solidFill>
                  <a:srgbClr val="FFFFFF"/>
                </a:solidFill>
              </a:rPr>
              <a:t>It was an expression of national pride. Explorers hoped to discover new areas to honor their King and their country.</a:t>
            </a:r>
            <a:endParaRPr lang="en-GB" sz="4000" dirty="0">
              <a:solidFill>
                <a:srgbClr val="FFFFFF"/>
              </a:solidFill>
            </a:endParaRPr>
          </a:p>
        </p:txBody>
      </p:sp>
      <p:sp>
        <p:nvSpPr>
          <p:cNvPr id="26628" name="Text Box 1028"/>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C 100</a:t>
            </a:r>
            <a:endParaRPr lang="en-US"/>
          </a:p>
        </p:txBody>
      </p:sp>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7650"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27651" name="Text Box 3"/>
          <p:cNvSpPr txBox="1">
            <a:spLocks noChangeArrowheads="1"/>
          </p:cNvSpPr>
          <p:nvPr/>
        </p:nvSpPr>
        <p:spPr bwMode="auto">
          <a:xfrm>
            <a:off x="1371600" y="2667000"/>
            <a:ext cx="6324600" cy="2308324"/>
          </a:xfrm>
          <a:prstGeom prst="rect">
            <a:avLst/>
          </a:prstGeom>
          <a:noFill/>
          <a:ln w="9525">
            <a:noFill/>
            <a:miter lim="800000"/>
            <a:headEnd/>
            <a:tailEnd/>
          </a:ln>
        </p:spPr>
        <p:txBody>
          <a:bodyPr>
            <a:spAutoFit/>
          </a:bodyPr>
          <a:lstStyle/>
          <a:p>
            <a:pPr lvl="0"/>
            <a:r>
              <a:rPr lang="en-US" sz="3600" dirty="0" smtClean="0">
                <a:solidFill>
                  <a:srgbClr val="FFFFFF"/>
                </a:solidFill>
              </a:rPr>
              <a:t>In the 1560s, this Spanish town was established on the land that is present-day Parris Island, South Carolina:</a:t>
            </a:r>
            <a:endParaRPr lang="en-GB" sz="3600" dirty="0">
              <a:solidFill>
                <a:srgbClr val="FFFFFF"/>
              </a:solidFill>
            </a:endParaRPr>
          </a:p>
        </p:txBody>
      </p:sp>
      <p:sp>
        <p:nvSpPr>
          <p:cNvPr id="27652"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C 200</a:t>
            </a:r>
            <a:endParaRPr lang="en-US"/>
          </a:p>
        </p:txBody>
      </p:sp>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8674"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28675" name="Text Box 3"/>
          <p:cNvSpPr txBox="1">
            <a:spLocks noChangeArrowheads="1"/>
          </p:cNvSpPr>
          <p:nvPr/>
        </p:nvSpPr>
        <p:spPr bwMode="auto">
          <a:xfrm>
            <a:off x="1371600" y="2667000"/>
            <a:ext cx="6324600" cy="707886"/>
          </a:xfrm>
          <a:prstGeom prst="rect">
            <a:avLst/>
          </a:prstGeom>
          <a:noFill/>
          <a:ln w="9525">
            <a:noFill/>
            <a:miter lim="800000"/>
            <a:headEnd/>
            <a:tailEnd/>
          </a:ln>
        </p:spPr>
        <p:txBody>
          <a:bodyPr>
            <a:spAutoFit/>
          </a:bodyPr>
          <a:lstStyle/>
          <a:p>
            <a:pPr lvl="0"/>
            <a:r>
              <a:rPr lang="en-US" sz="4000" dirty="0" smtClean="0">
                <a:solidFill>
                  <a:srgbClr val="FFFFFF"/>
                </a:solidFill>
              </a:rPr>
              <a:t>Santa Elena/San Felipe.</a:t>
            </a:r>
            <a:endParaRPr lang="en-GB" sz="4000" dirty="0">
              <a:solidFill>
                <a:srgbClr val="FFFFFF"/>
              </a:solidFill>
            </a:endParaRPr>
          </a:p>
        </p:txBody>
      </p:sp>
      <p:sp>
        <p:nvSpPr>
          <p:cNvPr id="28676"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C 200</a:t>
            </a:r>
            <a:endParaRPr lang="en-US"/>
          </a:p>
        </p:txBody>
      </p:sp>
    </p:spTree>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9698"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29699" name="Text Box 3"/>
          <p:cNvSpPr txBox="1">
            <a:spLocks noChangeArrowheads="1"/>
          </p:cNvSpPr>
          <p:nvPr/>
        </p:nvSpPr>
        <p:spPr bwMode="auto">
          <a:xfrm>
            <a:off x="1371600" y="2667000"/>
            <a:ext cx="6324600" cy="1938992"/>
          </a:xfrm>
          <a:prstGeom prst="rect">
            <a:avLst/>
          </a:prstGeom>
          <a:noFill/>
          <a:ln w="9525">
            <a:noFill/>
            <a:miter lim="800000"/>
            <a:headEnd/>
            <a:tailEnd/>
          </a:ln>
        </p:spPr>
        <p:txBody>
          <a:bodyPr>
            <a:spAutoFit/>
          </a:bodyPr>
          <a:lstStyle/>
          <a:p>
            <a:pPr lvl="0"/>
            <a:r>
              <a:rPr lang="en-US" sz="4000" dirty="0" smtClean="0">
                <a:solidFill>
                  <a:srgbClr val="FFFFFF"/>
                </a:solidFill>
              </a:rPr>
              <a:t>Native Americans who lived in the northwestern area of SC</a:t>
            </a:r>
            <a:endParaRPr lang="en-GB" sz="4000" dirty="0">
              <a:solidFill>
                <a:srgbClr val="FFFFFF"/>
              </a:solidFill>
            </a:endParaRPr>
          </a:p>
        </p:txBody>
      </p:sp>
      <p:sp>
        <p:nvSpPr>
          <p:cNvPr id="29700"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C 300</a:t>
            </a:r>
            <a:endParaRPr lang="en-US"/>
          </a:p>
        </p:txBody>
      </p:sp>
    </p:spTree>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0722"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30723" name="Text Box 3"/>
          <p:cNvSpPr txBox="1">
            <a:spLocks noChangeArrowheads="1"/>
          </p:cNvSpPr>
          <p:nvPr/>
        </p:nvSpPr>
        <p:spPr bwMode="auto">
          <a:xfrm>
            <a:off x="1371600" y="2667000"/>
            <a:ext cx="6324600" cy="707886"/>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Who are the Cherokee?</a:t>
            </a:r>
            <a:endParaRPr lang="en-US" sz="3600" dirty="0"/>
          </a:p>
        </p:txBody>
      </p:sp>
      <p:sp>
        <p:nvSpPr>
          <p:cNvPr id="30724"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C 300</a:t>
            </a:r>
            <a:endParaRPr lang="en-US"/>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12" descr="screenj"/>
          <p:cNvPicPr>
            <a:picLocks noChangeAspect="1" noChangeArrowheads="1"/>
          </p:cNvPicPr>
          <p:nvPr/>
        </p:nvPicPr>
        <p:blipFill>
          <a:blip r:embed="rId5"/>
          <a:srcRect/>
          <a:stretch>
            <a:fillRect/>
          </a:stretch>
        </p:blipFill>
        <p:spPr bwMode="auto">
          <a:xfrm>
            <a:off x="152400" y="1933575"/>
            <a:ext cx="1323975" cy="1038225"/>
          </a:xfrm>
          <a:prstGeom prst="rect">
            <a:avLst/>
          </a:prstGeom>
          <a:noFill/>
          <a:ln w="38100">
            <a:solidFill>
              <a:srgbClr val="000000"/>
            </a:solidFill>
            <a:miter lim="800000"/>
            <a:headEnd/>
            <a:tailEnd/>
          </a:ln>
        </p:spPr>
      </p:pic>
      <p:sp>
        <p:nvSpPr>
          <p:cNvPr id="1029" name="Text Box 45"/>
          <p:cNvSpPr txBox="1">
            <a:spLocks noChangeArrowheads="1"/>
          </p:cNvSpPr>
          <p:nvPr/>
        </p:nvSpPr>
        <p:spPr bwMode="auto">
          <a:xfrm>
            <a:off x="271463" y="2162175"/>
            <a:ext cx="1058862" cy="519113"/>
          </a:xfrm>
          <a:prstGeom prst="rect">
            <a:avLst/>
          </a:prstGeom>
          <a:noFill/>
          <a:ln w="9525">
            <a:noFill/>
            <a:miter lim="800000"/>
            <a:headEnd/>
            <a:tailEnd/>
          </a:ln>
        </p:spPr>
        <p:txBody>
          <a:bodyPr>
            <a:spAutoFit/>
          </a:bodyPr>
          <a:lstStyle/>
          <a:p>
            <a:r>
              <a:rPr lang="en-US" sz="2800" dirty="0">
                <a:solidFill>
                  <a:schemeClr val="bg1"/>
                </a:solidFill>
                <a:latin typeface="Arial Black" pitchFamily="34" charset="0"/>
                <a:hlinkClick r:id="" action="ppaction://hlinkshowjump?jump=nextslide"/>
              </a:rPr>
              <a:t>100</a:t>
            </a:r>
            <a:endParaRPr lang="en-US" dirty="0"/>
          </a:p>
        </p:txBody>
      </p:sp>
      <p:pic>
        <p:nvPicPr>
          <p:cNvPr id="1030" name="Picture 99" descr="blue"/>
          <p:cNvPicPr>
            <a:picLocks noChangeAspect="1" noChangeArrowheads="1"/>
          </p:cNvPicPr>
          <p:nvPr/>
        </p:nvPicPr>
        <p:blipFill>
          <a:blip r:embed="rId6"/>
          <a:srcRect/>
          <a:stretch>
            <a:fillRect/>
          </a:stretch>
        </p:blipFill>
        <p:spPr bwMode="auto">
          <a:xfrm>
            <a:off x="339725" y="2543175"/>
            <a:ext cx="1028700" cy="200025"/>
          </a:xfrm>
          <a:prstGeom prst="rect">
            <a:avLst/>
          </a:prstGeom>
          <a:noFill/>
          <a:ln w="9525">
            <a:noFill/>
            <a:miter lim="800000"/>
            <a:headEnd/>
            <a:tailEnd/>
          </a:ln>
        </p:spPr>
      </p:pic>
      <p:pic>
        <p:nvPicPr>
          <p:cNvPr id="1031" name="Picture 100" descr="screenj"/>
          <p:cNvPicPr>
            <a:picLocks noChangeAspect="1" noChangeArrowheads="1"/>
          </p:cNvPicPr>
          <p:nvPr/>
        </p:nvPicPr>
        <p:blipFill>
          <a:blip r:embed="rId5"/>
          <a:srcRect/>
          <a:stretch>
            <a:fillRect/>
          </a:stretch>
        </p:blipFill>
        <p:spPr bwMode="auto">
          <a:xfrm>
            <a:off x="1647825" y="1933575"/>
            <a:ext cx="1323975" cy="1038225"/>
          </a:xfrm>
          <a:prstGeom prst="rect">
            <a:avLst/>
          </a:prstGeom>
          <a:noFill/>
          <a:ln w="38100">
            <a:solidFill>
              <a:srgbClr val="000000"/>
            </a:solidFill>
            <a:miter lim="800000"/>
            <a:headEnd/>
            <a:tailEnd/>
          </a:ln>
        </p:spPr>
      </p:pic>
      <p:sp>
        <p:nvSpPr>
          <p:cNvPr id="1032" name="Text Box 101"/>
          <p:cNvSpPr txBox="1">
            <a:spLocks noChangeArrowheads="1"/>
          </p:cNvSpPr>
          <p:nvPr/>
        </p:nvSpPr>
        <p:spPr bwMode="auto">
          <a:xfrm>
            <a:off x="1766888" y="21621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7" action="ppaction://hlinksldjump"/>
              </a:rPr>
              <a:t>100</a:t>
            </a:r>
            <a:endParaRPr lang="en-US"/>
          </a:p>
        </p:txBody>
      </p:sp>
      <p:pic>
        <p:nvPicPr>
          <p:cNvPr id="1033" name="Picture 102" descr="blue"/>
          <p:cNvPicPr>
            <a:picLocks noChangeAspect="1" noChangeArrowheads="1"/>
          </p:cNvPicPr>
          <p:nvPr/>
        </p:nvPicPr>
        <p:blipFill>
          <a:blip r:embed="rId6"/>
          <a:srcRect/>
          <a:stretch>
            <a:fillRect/>
          </a:stretch>
        </p:blipFill>
        <p:spPr bwMode="auto">
          <a:xfrm>
            <a:off x="1835150" y="2543175"/>
            <a:ext cx="1028700" cy="200025"/>
          </a:xfrm>
          <a:prstGeom prst="rect">
            <a:avLst/>
          </a:prstGeom>
          <a:noFill/>
          <a:ln w="9525">
            <a:noFill/>
            <a:miter lim="800000"/>
            <a:headEnd/>
            <a:tailEnd/>
          </a:ln>
        </p:spPr>
      </p:pic>
      <p:pic>
        <p:nvPicPr>
          <p:cNvPr id="1034" name="Picture 103" descr="screenj"/>
          <p:cNvPicPr>
            <a:picLocks noChangeAspect="1" noChangeArrowheads="1"/>
          </p:cNvPicPr>
          <p:nvPr/>
        </p:nvPicPr>
        <p:blipFill>
          <a:blip r:embed="rId5"/>
          <a:srcRect/>
          <a:stretch>
            <a:fillRect/>
          </a:stretch>
        </p:blipFill>
        <p:spPr bwMode="auto">
          <a:xfrm>
            <a:off x="3171825" y="1933575"/>
            <a:ext cx="1323975" cy="1038225"/>
          </a:xfrm>
          <a:prstGeom prst="rect">
            <a:avLst/>
          </a:prstGeom>
          <a:noFill/>
          <a:ln w="38100">
            <a:solidFill>
              <a:srgbClr val="000000"/>
            </a:solidFill>
            <a:miter lim="800000"/>
            <a:headEnd/>
            <a:tailEnd/>
          </a:ln>
        </p:spPr>
      </p:pic>
      <p:sp>
        <p:nvSpPr>
          <p:cNvPr id="1035" name="Text Box 104"/>
          <p:cNvSpPr txBox="1">
            <a:spLocks noChangeArrowheads="1"/>
          </p:cNvSpPr>
          <p:nvPr/>
        </p:nvSpPr>
        <p:spPr bwMode="auto">
          <a:xfrm>
            <a:off x="3200400" y="2133600"/>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8" action="ppaction://hlinksldjump"/>
              </a:rPr>
              <a:t>100</a:t>
            </a:r>
            <a:endParaRPr lang="en-US"/>
          </a:p>
        </p:txBody>
      </p:sp>
      <p:pic>
        <p:nvPicPr>
          <p:cNvPr id="1036" name="Picture 105" descr="blue"/>
          <p:cNvPicPr>
            <a:picLocks noChangeAspect="1" noChangeArrowheads="1"/>
          </p:cNvPicPr>
          <p:nvPr/>
        </p:nvPicPr>
        <p:blipFill>
          <a:blip r:embed="rId6"/>
          <a:srcRect/>
          <a:stretch>
            <a:fillRect/>
          </a:stretch>
        </p:blipFill>
        <p:spPr bwMode="auto">
          <a:xfrm>
            <a:off x="3359150" y="2543175"/>
            <a:ext cx="1028700" cy="200025"/>
          </a:xfrm>
          <a:prstGeom prst="rect">
            <a:avLst/>
          </a:prstGeom>
          <a:noFill/>
          <a:ln w="9525">
            <a:noFill/>
            <a:miter lim="800000"/>
            <a:headEnd/>
            <a:tailEnd/>
          </a:ln>
        </p:spPr>
      </p:pic>
      <p:pic>
        <p:nvPicPr>
          <p:cNvPr id="1037" name="Picture 106" descr="screenj"/>
          <p:cNvPicPr>
            <a:picLocks noChangeAspect="1" noChangeArrowheads="1"/>
          </p:cNvPicPr>
          <p:nvPr/>
        </p:nvPicPr>
        <p:blipFill>
          <a:blip r:embed="rId5"/>
          <a:srcRect/>
          <a:stretch>
            <a:fillRect/>
          </a:stretch>
        </p:blipFill>
        <p:spPr bwMode="auto">
          <a:xfrm>
            <a:off x="4695825" y="1933575"/>
            <a:ext cx="1323975" cy="1038225"/>
          </a:xfrm>
          <a:prstGeom prst="rect">
            <a:avLst/>
          </a:prstGeom>
          <a:noFill/>
          <a:ln w="38100">
            <a:solidFill>
              <a:srgbClr val="000000"/>
            </a:solidFill>
            <a:miter lim="800000"/>
            <a:headEnd/>
            <a:tailEnd/>
          </a:ln>
        </p:spPr>
      </p:pic>
      <p:sp>
        <p:nvSpPr>
          <p:cNvPr id="1038" name="Text Box 107"/>
          <p:cNvSpPr txBox="1">
            <a:spLocks noChangeArrowheads="1"/>
          </p:cNvSpPr>
          <p:nvPr/>
        </p:nvSpPr>
        <p:spPr bwMode="auto">
          <a:xfrm>
            <a:off x="4814888" y="21621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9" action="ppaction://hlinksldjump"/>
              </a:rPr>
              <a:t>100</a:t>
            </a:r>
            <a:endParaRPr lang="en-US"/>
          </a:p>
        </p:txBody>
      </p:sp>
      <p:pic>
        <p:nvPicPr>
          <p:cNvPr id="1039" name="Picture 108" descr="blue"/>
          <p:cNvPicPr>
            <a:picLocks noChangeAspect="1" noChangeArrowheads="1"/>
          </p:cNvPicPr>
          <p:nvPr/>
        </p:nvPicPr>
        <p:blipFill>
          <a:blip r:embed="rId6"/>
          <a:srcRect/>
          <a:stretch>
            <a:fillRect/>
          </a:stretch>
        </p:blipFill>
        <p:spPr bwMode="auto">
          <a:xfrm>
            <a:off x="4883150" y="2543175"/>
            <a:ext cx="1028700" cy="200025"/>
          </a:xfrm>
          <a:prstGeom prst="rect">
            <a:avLst/>
          </a:prstGeom>
          <a:noFill/>
          <a:ln w="9525">
            <a:noFill/>
            <a:miter lim="800000"/>
            <a:headEnd/>
            <a:tailEnd/>
          </a:ln>
        </p:spPr>
      </p:pic>
      <p:pic>
        <p:nvPicPr>
          <p:cNvPr id="1040" name="Picture 109" descr="screenj"/>
          <p:cNvPicPr>
            <a:picLocks noChangeAspect="1" noChangeArrowheads="1"/>
          </p:cNvPicPr>
          <p:nvPr/>
        </p:nvPicPr>
        <p:blipFill>
          <a:blip r:embed="rId5"/>
          <a:srcRect/>
          <a:stretch>
            <a:fillRect/>
          </a:stretch>
        </p:blipFill>
        <p:spPr bwMode="auto">
          <a:xfrm>
            <a:off x="6219825" y="1933575"/>
            <a:ext cx="1323975" cy="1038225"/>
          </a:xfrm>
          <a:prstGeom prst="rect">
            <a:avLst/>
          </a:prstGeom>
          <a:noFill/>
          <a:ln w="38100">
            <a:solidFill>
              <a:srgbClr val="000000"/>
            </a:solidFill>
            <a:miter lim="800000"/>
            <a:headEnd/>
            <a:tailEnd/>
          </a:ln>
        </p:spPr>
      </p:pic>
      <p:sp>
        <p:nvSpPr>
          <p:cNvPr id="1041" name="Text Box 110"/>
          <p:cNvSpPr txBox="1">
            <a:spLocks noChangeArrowheads="1"/>
          </p:cNvSpPr>
          <p:nvPr/>
        </p:nvSpPr>
        <p:spPr bwMode="auto">
          <a:xfrm>
            <a:off x="6338888" y="21621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10" action="ppaction://hlinksldjump"/>
              </a:rPr>
              <a:t>100</a:t>
            </a:r>
            <a:endParaRPr lang="en-US"/>
          </a:p>
        </p:txBody>
      </p:sp>
      <p:pic>
        <p:nvPicPr>
          <p:cNvPr id="1042" name="Picture 111" descr="blue"/>
          <p:cNvPicPr>
            <a:picLocks noChangeAspect="1" noChangeArrowheads="1"/>
          </p:cNvPicPr>
          <p:nvPr/>
        </p:nvPicPr>
        <p:blipFill>
          <a:blip r:embed="rId6"/>
          <a:srcRect/>
          <a:stretch>
            <a:fillRect/>
          </a:stretch>
        </p:blipFill>
        <p:spPr bwMode="auto">
          <a:xfrm>
            <a:off x="6407150" y="2543175"/>
            <a:ext cx="1028700" cy="200025"/>
          </a:xfrm>
          <a:prstGeom prst="rect">
            <a:avLst/>
          </a:prstGeom>
          <a:noFill/>
          <a:ln w="9525">
            <a:noFill/>
            <a:miter lim="800000"/>
            <a:headEnd/>
            <a:tailEnd/>
          </a:ln>
        </p:spPr>
      </p:pic>
      <p:pic>
        <p:nvPicPr>
          <p:cNvPr id="1043" name="Picture 112" descr="screenj"/>
          <p:cNvPicPr>
            <a:picLocks noChangeAspect="1" noChangeArrowheads="1"/>
          </p:cNvPicPr>
          <p:nvPr/>
        </p:nvPicPr>
        <p:blipFill>
          <a:blip r:embed="rId5"/>
          <a:srcRect/>
          <a:stretch>
            <a:fillRect/>
          </a:stretch>
        </p:blipFill>
        <p:spPr bwMode="auto">
          <a:xfrm>
            <a:off x="7743825" y="1933575"/>
            <a:ext cx="1323975" cy="1038225"/>
          </a:xfrm>
          <a:prstGeom prst="rect">
            <a:avLst/>
          </a:prstGeom>
          <a:noFill/>
          <a:ln w="38100">
            <a:solidFill>
              <a:srgbClr val="000000"/>
            </a:solidFill>
            <a:miter lim="800000"/>
            <a:headEnd/>
            <a:tailEnd/>
          </a:ln>
        </p:spPr>
      </p:pic>
      <p:sp>
        <p:nvSpPr>
          <p:cNvPr id="1044" name="Text Box 113"/>
          <p:cNvSpPr txBox="1">
            <a:spLocks noChangeArrowheads="1"/>
          </p:cNvSpPr>
          <p:nvPr/>
        </p:nvSpPr>
        <p:spPr bwMode="auto">
          <a:xfrm>
            <a:off x="7862888" y="21621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11" action="ppaction://hlinksldjump"/>
              </a:rPr>
              <a:t>100</a:t>
            </a:r>
            <a:endParaRPr lang="en-US"/>
          </a:p>
        </p:txBody>
      </p:sp>
      <p:pic>
        <p:nvPicPr>
          <p:cNvPr id="1045" name="Picture 114" descr="blue"/>
          <p:cNvPicPr>
            <a:picLocks noChangeAspect="1" noChangeArrowheads="1"/>
          </p:cNvPicPr>
          <p:nvPr/>
        </p:nvPicPr>
        <p:blipFill>
          <a:blip r:embed="rId6"/>
          <a:srcRect/>
          <a:stretch>
            <a:fillRect/>
          </a:stretch>
        </p:blipFill>
        <p:spPr bwMode="auto">
          <a:xfrm>
            <a:off x="7931150" y="2543175"/>
            <a:ext cx="1028700" cy="200025"/>
          </a:xfrm>
          <a:prstGeom prst="rect">
            <a:avLst/>
          </a:prstGeom>
          <a:noFill/>
          <a:ln w="9525">
            <a:noFill/>
            <a:miter lim="800000"/>
            <a:headEnd/>
            <a:tailEnd/>
          </a:ln>
        </p:spPr>
      </p:pic>
      <p:pic>
        <p:nvPicPr>
          <p:cNvPr id="1046" name="Picture 115" descr="screenj"/>
          <p:cNvPicPr>
            <a:picLocks noChangeAspect="1" noChangeArrowheads="1"/>
          </p:cNvPicPr>
          <p:nvPr/>
        </p:nvPicPr>
        <p:blipFill>
          <a:blip r:embed="rId5"/>
          <a:srcRect/>
          <a:stretch>
            <a:fillRect/>
          </a:stretch>
        </p:blipFill>
        <p:spPr bwMode="auto">
          <a:xfrm>
            <a:off x="152400" y="2924175"/>
            <a:ext cx="1323975" cy="1038225"/>
          </a:xfrm>
          <a:prstGeom prst="rect">
            <a:avLst/>
          </a:prstGeom>
          <a:noFill/>
          <a:ln w="38100">
            <a:solidFill>
              <a:srgbClr val="000000"/>
            </a:solidFill>
            <a:miter lim="800000"/>
            <a:headEnd/>
            <a:tailEnd/>
          </a:ln>
        </p:spPr>
      </p:pic>
      <p:sp>
        <p:nvSpPr>
          <p:cNvPr id="1047" name="Text Box 116"/>
          <p:cNvSpPr txBox="1">
            <a:spLocks noChangeArrowheads="1"/>
          </p:cNvSpPr>
          <p:nvPr/>
        </p:nvSpPr>
        <p:spPr bwMode="auto">
          <a:xfrm>
            <a:off x="271463" y="31527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12" action="ppaction://hlinksldjump"/>
              </a:rPr>
              <a:t>200</a:t>
            </a:r>
            <a:endParaRPr lang="en-US"/>
          </a:p>
        </p:txBody>
      </p:sp>
      <p:pic>
        <p:nvPicPr>
          <p:cNvPr id="1048" name="Picture 117" descr="blue"/>
          <p:cNvPicPr>
            <a:picLocks noChangeAspect="1" noChangeArrowheads="1"/>
          </p:cNvPicPr>
          <p:nvPr/>
        </p:nvPicPr>
        <p:blipFill>
          <a:blip r:embed="rId6"/>
          <a:srcRect/>
          <a:stretch>
            <a:fillRect/>
          </a:stretch>
        </p:blipFill>
        <p:spPr bwMode="auto">
          <a:xfrm>
            <a:off x="339725" y="3533775"/>
            <a:ext cx="1028700" cy="200025"/>
          </a:xfrm>
          <a:prstGeom prst="rect">
            <a:avLst/>
          </a:prstGeom>
          <a:noFill/>
          <a:ln w="9525">
            <a:noFill/>
            <a:miter lim="800000"/>
            <a:headEnd/>
            <a:tailEnd/>
          </a:ln>
        </p:spPr>
      </p:pic>
      <p:pic>
        <p:nvPicPr>
          <p:cNvPr id="1049" name="Picture 118" descr="screenj"/>
          <p:cNvPicPr>
            <a:picLocks noChangeAspect="1" noChangeArrowheads="1"/>
          </p:cNvPicPr>
          <p:nvPr/>
        </p:nvPicPr>
        <p:blipFill>
          <a:blip r:embed="rId5"/>
          <a:srcRect/>
          <a:stretch>
            <a:fillRect/>
          </a:stretch>
        </p:blipFill>
        <p:spPr bwMode="auto">
          <a:xfrm>
            <a:off x="1647825" y="2924175"/>
            <a:ext cx="1323975" cy="1038225"/>
          </a:xfrm>
          <a:prstGeom prst="rect">
            <a:avLst/>
          </a:prstGeom>
          <a:noFill/>
          <a:ln w="38100">
            <a:solidFill>
              <a:srgbClr val="000000"/>
            </a:solidFill>
            <a:miter lim="800000"/>
            <a:headEnd/>
            <a:tailEnd/>
          </a:ln>
        </p:spPr>
      </p:pic>
      <p:sp>
        <p:nvSpPr>
          <p:cNvPr id="1050" name="Text Box 119"/>
          <p:cNvSpPr txBox="1">
            <a:spLocks noChangeArrowheads="1"/>
          </p:cNvSpPr>
          <p:nvPr/>
        </p:nvSpPr>
        <p:spPr bwMode="auto">
          <a:xfrm>
            <a:off x="1766888" y="31527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13" action="ppaction://hlinksldjump"/>
              </a:rPr>
              <a:t>200</a:t>
            </a:r>
            <a:endParaRPr lang="en-US"/>
          </a:p>
        </p:txBody>
      </p:sp>
      <p:pic>
        <p:nvPicPr>
          <p:cNvPr id="1051" name="Picture 120" descr="blue"/>
          <p:cNvPicPr>
            <a:picLocks noChangeAspect="1" noChangeArrowheads="1"/>
          </p:cNvPicPr>
          <p:nvPr/>
        </p:nvPicPr>
        <p:blipFill>
          <a:blip r:embed="rId6"/>
          <a:srcRect/>
          <a:stretch>
            <a:fillRect/>
          </a:stretch>
        </p:blipFill>
        <p:spPr bwMode="auto">
          <a:xfrm>
            <a:off x="1835150" y="3533775"/>
            <a:ext cx="1028700" cy="200025"/>
          </a:xfrm>
          <a:prstGeom prst="rect">
            <a:avLst/>
          </a:prstGeom>
          <a:noFill/>
          <a:ln w="9525">
            <a:noFill/>
            <a:miter lim="800000"/>
            <a:headEnd/>
            <a:tailEnd/>
          </a:ln>
        </p:spPr>
      </p:pic>
      <p:pic>
        <p:nvPicPr>
          <p:cNvPr id="1052" name="Picture 121" descr="screenj"/>
          <p:cNvPicPr>
            <a:picLocks noChangeAspect="1" noChangeArrowheads="1"/>
          </p:cNvPicPr>
          <p:nvPr/>
        </p:nvPicPr>
        <p:blipFill>
          <a:blip r:embed="rId5"/>
          <a:srcRect/>
          <a:stretch>
            <a:fillRect/>
          </a:stretch>
        </p:blipFill>
        <p:spPr bwMode="auto">
          <a:xfrm>
            <a:off x="3171825" y="2924175"/>
            <a:ext cx="1323975" cy="1038225"/>
          </a:xfrm>
          <a:prstGeom prst="rect">
            <a:avLst/>
          </a:prstGeom>
          <a:noFill/>
          <a:ln w="38100">
            <a:solidFill>
              <a:srgbClr val="000000"/>
            </a:solidFill>
            <a:miter lim="800000"/>
            <a:headEnd/>
            <a:tailEnd/>
          </a:ln>
        </p:spPr>
      </p:pic>
      <p:sp>
        <p:nvSpPr>
          <p:cNvPr id="1053" name="Text Box 122"/>
          <p:cNvSpPr txBox="1">
            <a:spLocks noChangeArrowheads="1"/>
          </p:cNvSpPr>
          <p:nvPr/>
        </p:nvSpPr>
        <p:spPr bwMode="auto">
          <a:xfrm>
            <a:off x="3290888" y="31527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14" action="ppaction://hlinksldjump"/>
              </a:rPr>
              <a:t>200</a:t>
            </a:r>
            <a:endParaRPr lang="en-US"/>
          </a:p>
        </p:txBody>
      </p:sp>
      <p:pic>
        <p:nvPicPr>
          <p:cNvPr id="1054" name="Picture 123" descr="blue"/>
          <p:cNvPicPr>
            <a:picLocks noChangeAspect="1" noChangeArrowheads="1"/>
          </p:cNvPicPr>
          <p:nvPr/>
        </p:nvPicPr>
        <p:blipFill>
          <a:blip r:embed="rId6"/>
          <a:srcRect/>
          <a:stretch>
            <a:fillRect/>
          </a:stretch>
        </p:blipFill>
        <p:spPr bwMode="auto">
          <a:xfrm>
            <a:off x="3359150" y="3533775"/>
            <a:ext cx="1028700" cy="200025"/>
          </a:xfrm>
          <a:prstGeom prst="rect">
            <a:avLst/>
          </a:prstGeom>
          <a:noFill/>
          <a:ln w="9525">
            <a:noFill/>
            <a:miter lim="800000"/>
            <a:headEnd/>
            <a:tailEnd/>
          </a:ln>
        </p:spPr>
      </p:pic>
      <p:pic>
        <p:nvPicPr>
          <p:cNvPr id="1055" name="Picture 124" descr="screenj"/>
          <p:cNvPicPr>
            <a:picLocks noChangeAspect="1" noChangeArrowheads="1"/>
          </p:cNvPicPr>
          <p:nvPr/>
        </p:nvPicPr>
        <p:blipFill>
          <a:blip r:embed="rId5"/>
          <a:srcRect/>
          <a:stretch>
            <a:fillRect/>
          </a:stretch>
        </p:blipFill>
        <p:spPr bwMode="auto">
          <a:xfrm>
            <a:off x="4695825" y="2924175"/>
            <a:ext cx="1323975" cy="1038225"/>
          </a:xfrm>
          <a:prstGeom prst="rect">
            <a:avLst/>
          </a:prstGeom>
          <a:noFill/>
          <a:ln w="38100">
            <a:solidFill>
              <a:srgbClr val="000000"/>
            </a:solidFill>
            <a:miter lim="800000"/>
            <a:headEnd/>
            <a:tailEnd/>
          </a:ln>
        </p:spPr>
      </p:pic>
      <p:sp>
        <p:nvSpPr>
          <p:cNvPr id="1056" name="Text Box 125"/>
          <p:cNvSpPr txBox="1">
            <a:spLocks noChangeArrowheads="1"/>
          </p:cNvSpPr>
          <p:nvPr/>
        </p:nvSpPr>
        <p:spPr bwMode="auto">
          <a:xfrm>
            <a:off x="4814888" y="31527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15" action="ppaction://hlinksldjump"/>
              </a:rPr>
              <a:t>200</a:t>
            </a:r>
            <a:endParaRPr lang="en-US"/>
          </a:p>
        </p:txBody>
      </p:sp>
      <p:pic>
        <p:nvPicPr>
          <p:cNvPr id="1057" name="Picture 126" descr="blue"/>
          <p:cNvPicPr>
            <a:picLocks noChangeAspect="1" noChangeArrowheads="1"/>
          </p:cNvPicPr>
          <p:nvPr/>
        </p:nvPicPr>
        <p:blipFill>
          <a:blip r:embed="rId6"/>
          <a:srcRect/>
          <a:stretch>
            <a:fillRect/>
          </a:stretch>
        </p:blipFill>
        <p:spPr bwMode="auto">
          <a:xfrm>
            <a:off x="4883150" y="3533775"/>
            <a:ext cx="1028700" cy="200025"/>
          </a:xfrm>
          <a:prstGeom prst="rect">
            <a:avLst/>
          </a:prstGeom>
          <a:noFill/>
          <a:ln w="9525">
            <a:noFill/>
            <a:miter lim="800000"/>
            <a:headEnd/>
            <a:tailEnd/>
          </a:ln>
        </p:spPr>
      </p:pic>
      <p:pic>
        <p:nvPicPr>
          <p:cNvPr id="1058" name="Picture 127" descr="screenj"/>
          <p:cNvPicPr>
            <a:picLocks noChangeAspect="1" noChangeArrowheads="1"/>
          </p:cNvPicPr>
          <p:nvPr/>
        </p:nvPicPr>
        <p:blipFill>
          <a:blip r:embed="rId5"/>
          <a:srcRect/>
          <a:stretch>
            <a:fillRect/>
          </a:stretch>
        </p:blipFill>
        <p:spPr bwMode="auto">
          <a:xfrm>
            <a:off x="6219825" y="2924175"/>
            <a:ext cx="1323975" cy="1038225"/>
          </a:xfrm>
          <a:prstGeom prst="rect">
            <a:avLst/>
          </a:prstGeom>
          <a:noFill/>
          <a:ln w="38100">
            <a:solidFill>
              <a:srgbClr val="000000"/>
            </a:solidFill>
            <a:miter lim="800000"/>
            <a:headEnd/>
            <a:tailEnd/>
          </a:ln>
        </p:spPr>
      </p:pic>
      <p:sp>
        <p:nvSpPr>
          <p:cNvPr id="1059" name="Text Box 128"/>
          <p:cNvSpPr txBox="1">
            <a:spLocks noChangeArrowheads="1"/>
          </p:cNvSpPr>
          <p:nvPr/>
        </p:nvSpPr>
        <p:spPr bwMode="auto">
          <a:xfrm>
            <a:off x="6338888" y="31527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16" action="ppaction://hlinksldjump"/>
              </a:rPr>
              <a:t>200</a:t>
            </a:r>
            <a:endParaRPr lang="en-US"/>
          </a:p>
        </p:txBody>
      </p:sp>
      <p:pic>
        <p:nvPicPr>
          <p:cNvPr id="1060" name="Picture 129" descr="blue"/>
          <p:cNvPicPr>
            <a:picLocks noChangeAspect="1" noChangeArrowheads="1"/>
          </p:cNvPicPr>
          <p:nvPr/>
        </p:nvPicPr>
        <p:blipFill>
          <a:blip r:embed="rId6"/>
          <a:srcRect/>
          <a:stretch>
            <a:fillRect/>
          </a:stretch>
        </p:blipFill>
        <p:spPr bwMode="auto">
          <a:xfrm>
            <a:off x="6407150" y="3533775"/>
            <a:ext cx="1028700" cy="200025"/>
          </a:xfrm>
          <a:prstGeom prst="rect">
            <a:avLst/>
          </a:prstGeom>
          <a:noFill/>
          <a:ln w="9525">
            <a:noFill/>
            <a:miter lim="800000"/>
            <a:headEnd/>
            <a:tailEnd/>
          </a:ln>
        </p:spPr>
      </p:pic>
      <p:pic>
        <p:nvPicPr>
          <p:cNvPr id="1061" name="Picture 130" descr="screenj"/>
          <p:cNvPicPr>
            <a:picLocks noChangeAspect="1" noChangeArrowheads="1"/>
          </p:cNvPicPr>
          <p:nvPr/>
        </p:nvPicPr>
        <p:blipFill>
          <a:blip r:embed="rId5"/>
          <a:srcRect/>
          <a:stretch>
            <a:fillRect/>
          </a:stretch>
        </p:blipFill>
        <p:spPr bwMode="auto">
          <a:xfrm>
            <a:off x="7743825" y="2924175"/>
            <a:ext cx="1323975" cy="1038225"/>
          </a:xfrm>
          <a:prstGeom prst="rect">
            <a:avLst/>
          </a:prstGeom>
          <a:noFill/>
          <a:ln w="38100">
            <a:solidFill>
              <a:srgbClr val="000000"/>
            </a:solidFill>
            <a:miter lim="800000"/>
            <a:headEnd/>
            <a:tailEnd/>
          </a:ln>
        </p:spPr>
      </p:pic>
      <p:sp>
        <p:nvSpPr>
          <p:cNvPr id="1062" name="Text Box 131"/>
          <p:cNvSpPr txBox="1">
            <a:spLocks noChangeArrowheads="1"/>
          </p:cNvSpPr>
          <p:nvPr/>
        </p:nvSpPr>
        <p:spPr bwMode="auto">
          <a:xfrm>
            <a:off x="7862888" y="31527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17" action="ppaction://hlinksldjump"/>
              </a:rPr>
              <a:t>200</a:t>
            </a:r>
            <a:endParaRPr lang="en-US"/>
          </a:p>
        </p:txBody>
      </p:sp>
      <p:pic>
        <p:nvPicPr>
          <p:cNvPr id="1063" name="Picture 132" descr="blue"/>
          <p:cNvPicPr>
            <a:picLocks noChangeAspect="1" noChangeArrowheads="1"/>
          </p:cNvPicPr>
          <p:nvPr/>
        </p:nvPicPr>
        <p:blipFill>
          <a:blip r:embed="rId6"/>
          <a:srcRect/>
          <a:stretch>
            <a:fillRect/>
          </a:stretch>
        </p:blipFill>
        <p:spPr bwMode="auto">
          <a:xfrm>
            <a:off x="7931150" y="3533775"/>
            <a:ext cx="1028700" cy="200025"/>
          </a:xfrm>
          <a:prstGeom prst="rect">
            <a:avLst/>
          </a:prstGeom>
          <a:noFill/>
          <a:ln w="9525">
            <a:noFill/>
            <a:miter lim="800000"/>
            <a:headEnd/>
            <a:tailEnd/>
          </a:ln>
        </p:spPr>
      </p:pic>
      <p:pic>
        <p:nvPicPr>
          <p:cNvPr id="1064" name="Picture 133" descr="screenj"/>
          <p:cNvPicPr>
            <a:picLocks noChangeAspect="1" noChangeArrowheads="1"/>
          </p:cNvPicPr>
          <p:nvPr/>
        </p:nvPicPr>
        <p:blipFill>
          <a:blip r:embed="rId5"/>
          <a:srcRect/>
          <a:stretch>
            <a:fillRect/>
          </a:stretch>
        </p:blipFill>
        <p:spPr bwMode="auto">
          <a:xfrm>
            <a:off x="152400" y="3914775"/>
            <a:ext cx="1323975" cy="1038225"/>
          </a:xfrm>
          <a:prstGeom prst="rect">
            <a:avLst/>
          </a:prstGeom>
          <a:noFill/>
          <a:ln w="38100">
            <a:solidFill>
              <a:srgbClr val="000000"/>
            </a:solidFill>
            <a:miter lim="800000"/>
            <a:headEnd/>
            <a:tailEnd/>
          </a:ln>
        </p:spPr>
      </p:pic>
      <p:sp>
        <p:nvSpPr>
          <p:cNvPr id="1065" name="Text Box 134"/>
          <p:cNvSpPr txBox="1">
            <a:spLocks noChangeArrowheads="1"/>
          </p:cNvSpPr>
          <p:nvPr/>
        </p:nvSpPr>
        <p:spPr bwMode="auto">
          <a:xfrm>
            <a:off x="271463" y="41433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18" action="ppaction://hlinksldjump"/>
              </a:rPr>
              <a:t>300</a:t>
            </a:r>
            <a:endParaRPr lang="en-US"/>
          </a:p>
        </p:txBody>
      </p:sp>
      <p:pic>
        <p:nvPicPr>
          <p:cNvPr id="1066" name="Picture 135" descr="blue"/>
          <p:cNvPicPr>
            <a:picLocks noChangeAspect="1" noChangeArrowheads="1"/>
          </p:cNvPicPr>
          <p:nvPr/>
        </p:nvPicPr>
        <p:blipFill>
          <a:blip r:embed="rId6"/>
          <a:srcRect/>
          <a:stretch>
            <a:fillRect/>
          </a:stretch>
        </p:blipFill>
        <p:spPr bwMode="auto">
          <a:xfrm>
            <a:off x="339725" y="4524375"/>
            <a:ext cx="1028700" cy="200025"/>
          </a:xfrm>
          <a:prstGeom prst="rect">
            <a:avLst/>
          </a:prstGeom>
          <a:noFill/>
          <a:ln w="9525">
            <a:noFill/>
            <a:miter lim="800000"/>
            <a:headEnd/>
            <a:tailEnd/>
          </a:ln>
        </p:spPr>
      </p:pic>
      <p:pic>
        <p:nvPicPr>
          <p:cNvPr id="1067" name="Picture 136" descr="screenj"/>
          <p:cNvPicPr>
            <a:picLocks noChangeAspect="1" noChangeArrowheads="1"/>
          </p:cNvPicPr>
          <p:nvPr/>
        </p:nvPicPr>
        <p:blipFill>
          <a:blip r:embed="rId5"/>
          <a:srcRect/>
          <a:stretch>
            <a:fillRect/>
          </a:stretch>
        </p:blipFill>
        <p:spPr bwMode="auto">
          <a:xfrm>
            <a:off x="1647825" y="3914775"/>
            <a:ext cx="1323975" cy="1038225"/>
          </a:xfrm>
          <a:prstGeom prst="rect">
            <a:avLst/>
          </a:prstGeom>
          <a:noFill/>
          <a:ln w="38100">
            <a:solidFill>
              <a:srgbClr val="000000"/>
            </a:solidFill>
            <a:miter lim="800000"/>
            <a:headEnd/>
            <a:tailEnd/>
          </a:ln>
        </p:spPr>
      </p:pic>
      <p:sp>
        <p:nvSpPr>
          <p:cNvPr id="1068" name="Text Box 137"/>
          <p:cNvSpPr txBox="1">
            <a:spLocks noChangeArrowheads="1"/>
          </p:cNvSpPr>
          <p:nvPr/>
        </p:nvSpPr>
        <p:spPr bwMode="auto">
          <a:xfrm>
            <a:off x="1766888" y="41433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19" action="ppaction://hlinksldjump"/>
              </a:rPr>
              <a:t>300</a:t>
            </a:r>
            <a:endParaRPr lang="en-US"/>
          </a:p>
        </p:txBody>
      </p:sp>
      <p:pic>
        <p:nvPicPr>
          <p:cNvPr id="1069" name="Picture 138" descr="blue"/>
          <p:cNvPicPr>
            <a:picLocks noChangeAspect="1" noChangeArrowheads="1"/>
          </p:cNvPicPr>
          <p:nvPr/>
        </p:nvPicPr>
        <p:blipFill>
          <a:blip r:embed="rId6"/>
          <a:srcRect/>
          <a:stretch>
            <a:fillRect/>
          </a:stretch>
        </p:blipFill>
        <p:spPr bwMode="auto">
          <a:xfrm>
            <a:off x="1835150" y="4524375"/>
            <a:ext cx="1028700" cy="200025"/>
          </a:xfrm>
          <a:prstGeom prst="rect">
            <a:avLst/>
          </a:prstGeom>
          <a:noFill/>
          <a:ln w="9525">
            <a:noFill/>
            <a:miter lim="800000"/>
            <a:headEnd/>
            <a:tailEnd/>
          </a:ln>
        </p:spPr>
      </p:pic>
      <p:pic>
        <p:nvPicPr>
          <p:cNvPr id="1070" name="Picture 139" descr="screenj"/>
          <p:cNvPicPr>
            <a:picLocks noChangeAspect="1" noChangeArrowheads="1"/>
          </p:cNvPicPr>
          <p:nvPr/>
        </p:nvPicPr>
        <p:blipFill>
          <a:blip r:embed="rId5"/>
          <a:srcRect/>
          <a:stretch>
            <a:fillRect/>
          </a:stretch>
        </p:blipFill>
        <p:spPr bwMode="auto">
          <a:xfrm>
            <a:off x="3171825" y="3914775"/>
            <a:ext cx="1323975" cy="1038225"/>
          </a:xfrm>
          <a:prstGeom prst="rect">
            <a:avLst/>
          </a:prstGeom>
          <a:noFill/>
          <a:ln w="38100">
            <a:solidFill>
              <a:srgbClr val="000000"/>
            </a:solidFill>
            <a:miter lim="800000"/>
            <a:headEnd/>
            <a:tailEnd/>
          </a:ln>
        </p:spPr>
      </p:pic>
      <p:sp>
        <p:nvSpPr>
          <p:cNvPr id="1071" name="Text Box 140"/>
          <p:cNvSpPr txBox="1">
            <a:spLocks noChangeArrowheads="1"/>
          </p:cNvSpPr>
          <p:nvPr/>
        </p:nvSpPr>
        <p:spPr bwMode="auto">
          <a:xfrm>
            <a:off x="3290888" y="41433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20" action="ppaction://hlinksldjump"/>
              </a:rPr>
              <a:t>300</a:t>
            </a:r>
            <a:endParaRPr lang="en-US"/>
          </a:p>
        </p:txBody>
      </p:sp>
      <p:pic>
        <p:nvPicPr>
          <p:cNvPr id="1072" name="Picture 141" descr="blue"/>
          <p:cNvPicPr>
            <a:picLocks noChangeAspect="1" noChangeArrowheads="1"/>
          </p:cNvPicPr>
          <p:nvPr/>
        </p:nvPicPr>
        <p:blipFill>
          <a:blip r:embed="rId6"/>
          <a:srcRect/>
          <a:stretch>
            <a:fillRect/>
          </a:stretch>
        </p:blipFill>
        <p:spPr bwMode="auto">
          <a:xfrm>
            <a:off x="3359150" y="4524375"/>
            <a:ext cx="1028700" cy="200025"/>
          </a:xfrm>
          <a:prstGeom prst="rect">
            <a:avLst/>
          </a:prstGeom>
          <a:noFill/>
          <a:ln w="9525">
            <a:noFill/>
            <a:miter lim="800000"/>
            <a:headEnd/>
            <a:tailEnd/>
          </a:ln>
        </p:spPr>
      </p:pic>
      <p:pic>
        <p:nvPicPr>
          <p:cNvPr id="1073" name="Picture 142" descr="screenj"/>
          <p:cNvPicPr>
            <a:picLocks noChangeAspect="1" noChangeArrowheads="1"/>
          </p:cNvPicPr>
          <p:nvPr/>
        </p:nvPicPr>
        <p:blipFill>
          <a:blip r:embed="rId5"/>
          <a:srcRect/>
          <a:stretch>
            <a:fillRect/>
          </a:stretch>
        </p:blipFill>
        <p:spPr bwMode="auto">
          <a:xfrm>
            <a:off x="4695825" y="3914775"/>
            <a:ext cx="1323975" cy="1038225"/>
          </a:xfrm>
          <a:prstGeom prst="rect">
            <a:avLst/>
          </a:prstGeom>
          <a:noFill/>
          <a:ln w="38100">
            <a:solidFill>
              <a:srgbClr val="000000"/>
            </a:solidFill>
            <a:miter lim="800000"/>
            <a:headEnd/>
            <a:tailEnd/>
          </a:ln>
        </p:spPr>
      </p:pic>
      <p:sp>
        <p:nvSpPr>
          <p:cNvPr id="1074" name="Text Box 143"/>
          <p:cNvSpPr txBox="1">
            <a:spLocks noChangeArrowheads="1"/>
          </p:cNvSpPr>
          <p:nvPr/>
        </p:nvSpPr>
        <p:spPr bwMode="auto">
          <a:xfrm>
            <a:off x="4814888" y="41433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21" action="ppaction://hlinksldjump"/>
              </a:rPr>
              <a:t>300</a:t>
            </a:r>
            <a:endParaRPr lang="en-US"/>
          </a:p>
        </p:txBody>
      </p:sp>
      <p:pic>
        <p:nvPicPr>
          <p:cNvPr id="1075" name="Picture 144" descr="blue"/>
          <p:cNvPicPr>
            <a:picLocks noChangeAspect="1" noChangeArrowheads="1"/>
          </p:cNvPicPr>
          <p:nvPr/>
        </p:nvPicPr>
        <p:blipFill>
          <a:blip r:embed="rId6"/>
          <a:srcRect/>
          <a:stretch>
            <a:fillRect/>
          </a:stretch>
        </p:blipFill>
        <p:spPr bwMode="auto">
          <a:xfrm>
            <a:off x="4883150" y="4524375"/>
            <a:ext cx="1028700" cy="200025"/>
          </a:xfrm>
          <a:prstGeom prst="rect">
            <a:avLst/>
          </a:prstGeom>
          <a:noFill/>
          <a:ln w="9525">
            <a:noFill/>
            <a:miter lim="800000"/>
            <a:headEnd/>
            <a:tailEnd/>
          </a:ln>
        </p:spPr>
      </p:pic>
      <p:pic>
        <p:nvPicPr>
          <p:cNvPr id="1076" name="Picture 145" descr="screenj"/>
          <p:cNvPicPr>
            <a:picLocks noChangeAspect="1" noChangeArrowheads="1"/>
          </p:cNvPicPr>
          <p:nvPr/>
        </p:nvPicPr>
        <p:blipFill>
          <a:blip r:embed="rId5"/>
          <a:srcRect/>
          <a:stretch>
            <a:fillRect/>
          </a:stretch>
        </p:blipFill>
        <p:spPr bwMode="auto">
          <a:xfrm>
            <a:off x="6219825" y="3914775"/>
            <a:ext cx="1323975" cy="1038225"/>
          </a:xfrm>
          <a:prstGeom prst="rect">
            <a:avLst/>
          </a:prstGeom>
          <a:noFill/>
          <a:ln w="38100">
            <a:solidFill>
              <a:srgbClr val="000000"/>
            </a:solidFill>
            <a:miter lim="800000"/>
            <a:headEnd/>
            <a:tailEnd/>
          </a:ln>
        </p:spPr>
      </p:pic>
      <p:sp>
        <p:nvSpPr>
          <p:cNvPr id="1077" name="Text Box 146"/>
          <p:cNvSpPr txBox="1">
            <a:spLocks noChangeArrowheads="1"/>
          </p:cNvSpPr>
          <p:nvPr/>
        </p:nvSpPr>
        <p:spPr bwMode="auto">
          <a:xfrm>
            <a:off x="6338888" y="41433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22" action="ppaction://hlinksldjump"/>
              </a:rPr>
              <a:t>300</a:t>
            </a:r>
            <a:endParaRPr lang="en-US"/>
          </a:p>
        </p:txBody>
      </p:sp>
      <p:pic>
        <p:nvPicPr>
          <p:cNvPr id="1078" name="Picture 147" descr="blue"/>
          <p:cNvPicPr>
            <a:picLocks noChangeAspect="1" noChangeArrowheads="1"/>
          </p:cNvPicPr>
          <p:nvPr/>
        </p:nvPicPr>
        <p:blipFill>
          <a:blip r:embed="rId6"/>
          <a:srcRect/>
          <a:stretch>
            <a:fillRect/>
          </a:stretch>
        </p:blipFill>
        <p:spPr bwMode="auto">
          <a:xfrm>
            <a:off x="6407150" y="4524375"/>
            <a:ext cx="1028700" cy="200025"/>
          </a:xfrm>
          <a:prstGeom prst="rect">
            <a:avLst/>
          </a:prstGeom>
          <a:noFill/>
          <a:ln w="9525">
            <a:noFill/>
            <a:miter lim="800000"/>
            <a:headEnd/>
            <a:tailEnd/>
          </a:ln>
        </p:spPr>
      </p:pic>
      <p:pic>
        <p:nvPicPr>
          <p:cNvPr id="1079" name="Picture 148" descr="screenj"/>
          <p:cNvPicPr>
            <a:picLocks noChangeAspect="1" noChangeArrowheads="1"/>
          </p:cNvPicPr>
          <p:nvPr/>
        </p:nvPicPr>
        <p:blipFill>
          <a:blip r:embed="rId5"/>
          <a:srcRect/>
          <a:stretch>
            <a:fillRect/>
          </a:stretch>
        </p:blipFill>
        <p:spPr bwMode="auto">
          <a:xfrm>
            <a:off x="7743825" y="3914775"/>
            <a:ext cx="1323975" cy="1038225"/>
          </a:xfrm>
          <a:prstGeom prst="rect">
            <a:avLst/>
          </a:prstGeom>
          <a:noFill/>
          <a:ln w="38100">
            <a:solidFill>
              <a:srgbClr val="000000"/>
            </a:solidFill>
            <a:miter lim="800000"/>
            <a:headEnd/>
            <a:tailEnd/>
          </a:ln>
        </p:spPr>
      </p:pic>
      <p:sp>
        <p:nvSpPr>
          <p:cNvPr id="1080" name="Text Box 149"/>
          <p:cNvSpPr txBox="1">
            <a:spLocks noChangeArrowheads="1"/>
          </p:cNvSpPr>
          <p:nvPr/>
        </p:nvSpPr>
        <p:spPr bwMode="auto">
          <a:xfrm>
            <a:off x="7862888" y="41433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23" action="ppaction://hlinksldjump"/>
              </a:rPr>
              <a:t>300</a:t>
            </a:r>
            <a:endParaRPr lang="en-US"/>
          </a:p>
        </p:txBody>
      </p:sp>
      <p:pic>
        <p:nvPicPr>
          <p:cNvPr id="1081" name="Picture 150" descr="blue"/>
          <p:cNvPicPr>
            <a:picLocks noChangeAspect="1" noChangeArrowheads="1"/>
          </p:cNvPicPr>
          <p:nvPr/>
        </p:nvPicPr>
        <p:blipFill>
          <a:blip r:embed="rId6"/>
          <a:srcRect/>
          <a:stretch>
            <a:fillRect/>
          </a:stretch>
        </p:blipFill>
        <p:spPr bwMode="auto">
          <a:xfrm>
            <a:off x="7931150" y="4524375"/>
            <a:ext cx="1028700" cy="200025"/>
          </a:xfrm>
          <a:prstGeom prst="rect">
            <a:avLst/>
          </a:prstGeom>
          <a:noFill/>
          <a:ln w="9525">
            <a:noFill/>
            <a:miter lim="800000"/>
            <a:headEnd/>
            <a:tailEnd/>
          </a:ln>
        </p:spPr>
      </p:pic>
      <p:pic>
        <p:nvPicPr>
          <p:cNvPr id="1082" name="Picture 151" descr="screenj"/>
          <p:cNvPicPr>
            <a:picLocks noChangeAspect="1" noChangeArrowheads="1"/>
          </p:cNvPicPr>
          <p:nvPr/>
        </p:nvPicPr>
        <p:blipFill>
          <a:blip r:embed="rId5"/>
          <a:srcRect/>
          <a:stretch>
            <a:fillRect/>
          </a:stretch>
        </p:blipFill>
        <p:spPr bwMode="auto">
          <a:xfrm>
            <a:off x="152400" y="4905375"/>
            <a:ext cx="1323975" cy="1038225"/>
          </a:xfrm>
          <a:prstGeom prst="rect">
            <a:avLst/>
          </a:prstGeom>
          <a:noFill/>
          <a:ln w="38100">
            <a:solidFill>
              <a:srgbClr val="000000"/>
            </a:solidFill>
            <a:miter lim="800000"/>
            <a:headEnd/>
            <a:tailEnd/>
          </a:ln>
        </p:spPr>
      </p:pic>
      <p:sp>
        <p:nvSpPr>
          <p:cNvPr id="1083" name="Text Box 152"/>
          <p:cNvSpPr txBox="1">
            <a:spLocks noChangeArrowheads="1"/>
          </p:cNvSpPr>
          <p:nvPr/>
        </p:nvSpPr>
        <p:spPr bwMode="auto">
          <a:xfrm>
            <a:off x="271463" y="51339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24" action="ppaction://hlinksldjump"/>
              </a:rPr>
              <a:t>400</a:t>
            </a:r>
            <a:endParaRPr lang="en-US"/>
          </a:p>
        </p:txBody>
      </p:sp>
      <p:pic>
        <p:nvPicPr>
          <p:cNvPr id="1084" name="Picture 153" descr="blue"/>
          <p:cNvPicPr>
            <a:picLocks noChangeAspect="1" noChangeArrowheads="1"/>
          </p:cNvPicPr>
          <p:nvPr/>
        </p:nvPicPr>
        <p:blipFill>
          <a:blip r:embed="rId6"/>
          <a:srcRect/>
          <a:stretch>
            <a:fillRect/>
          </a:stretch>
        </p:blipFill>
        <p:spPr bwMode="auto">
          <a:xfrm>
            <a:off x="339725" y="5514975"/>
            <a:ext cx="1028700" cy="200025"/>
          </a:xfrm>
          <a:prstGeom prst="rect">
            <a:avLst/>
          </a:prstGeom>
          <a:noFill/>
          <a:ln w="9525">
            <a:noFill/>
            <a:miter lim="800000"/>
            <a:headEnd/>
            <a:tailEnd/>
          </a:ln>
        </p:spPr>
      </p:pic>
      <p:pic>
        <p:nvPicPr>
          <p:cNvPr id="1085" name="Picture 154" descr="screenj"/>
          <p:cNvPicPr>
            <a:picLocks noChangeAspect="1" noChangeArrowheads="1"/>
          </p:cNvPicPr>
          <p:nvPr/>
        </p:nvPicPr>
        <p:blipFill>
          <a:blip r:embed="rId5"/>
          <a:srcRect/>
          <a:stretch>
            <a:fillRect/>
          </a:stretch>
        </p:blipFill>
        <p:spPr bwMode="auto">
          <a:xfrm>
            <a:off x="1647825" y="4905375"/>
            <a:ext cx="1323975" cy="1038225"/>
          </a:xfrm>
          <a:prstGeom prst="rect">
            <a:avLst/>
          </a:prstGeom>
          <a:noFill/>
          <a:ln w="38100">
            <a:solidFill>
              <a:srgbClr val="000000"/>
            </a:solidFill>
            <a:miter lim="800000"/>
            <a:headEnd/>
            <a:tailEnd/>
          </a:ln>
        </p:spPr>
      </p:pic>
      <p:sp>
        <p:nvSpPr>
          <p:cNvPr id="1086" name="Text Box 155"/>
          <p:cNvSpPr txBox="1">
            <a:spLocks noChangeArrowheads="1"/>
          </p:cNvSpPr>
          <p:nvPr/>
        </p:nvSpPr>
        <p:spPr bwMode="auto">
          <a:xfrm>
            <a:off x="1766888" y="51339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25" action="ppaction://hlinksldjump"/>
              </a:rPr>
              <a:t>400</a:t>
            </a:r>
            <a:endParaRPr lang="en-US"/>
          </a:p>
        </p:txBody>
      </p:sp>
      <p:pic>
        <p:nvPicPr>
          <p:cNvPr id="1087" name="Picture 156" descr="blue"/>
          <p:cNvPicPr>
            <a:picLocks noChangeAspect="1" noChangeArrowheads="1"/>
          </p:cNvPicPr>
          <p:nvPr/>
        </p:nvPicPr>
        <p:blipFill>
          <a:blip r:embed="rId6"/>
          <a:srcRect/>
          <a:stretch>
            <a:fillRect/>
          </a:stretch>
        </p:blipFill>
        <p:spPr bwMode="auto">
          <a:xfrm>
            <a:off x="1835150" y="5514975"/>
            <a:ext cx="1028700" cy="200025"/>
          </a:xfrm>
          <a:prstGeom prst="rect">
            <a:avLst/>
          </a:prstGeom>
          <a:noFill/>
          <a:ln w="9525">
            <a:noFill/>
            <a:miter lim="800000"/>
            <a:headEnd/>
            <a:tailEnd/>
          </a:ln>
        </p:spPr>
      </p:pic>
      <p:pic>
        <p:nvPicPr>
          <p:cNvPr id="1088" name="Picture 157" descr="screenj"/>
          <p:cNvPicPr>
            <a:picLocks noChangeAspect="1" noChangeArrowheads="1"/>
          </p:cNvPicPr>
          <p:nvPr/>
        </p:nvPicPr>
        <p:blipFill>
          <a:blip r:embed="rId5"/>
          <a:srcRect/>
          <a:stretch>
            <a:fillRect/>
          </a:stretch>
        </p:blipFill>
        <p:spPr bwMode="auto">
          <a:xfrm>
            <a:off x="3171825" y="4905375"/>
            <a:ext cx="1323975" cy="1038225"/>
          </a:xfrm>
          <a:prstGeom prst="rect">
            <a:avLst/>
          </a:prstGeom>
          <a:noFill/>
          <a:ln w="38100">
            <a:solidFill>
              <a:srgbClr val="000000"/>
            </a:solidFill>
            <a:miter lim="800000"/>
            <a:headEnd/>
            <a:tailEnd/>
          </a:ln>
        </p:spPr>
      </p:pic>
      <p:sp>
        <p:nvSpPr>
          <p:cNvPr id="1089" name="Text Box 158"/>
          <p:cNvSpPr txBox="1">
            <a:spLocks noChangeArrowheads="1"/>
          </p:cNvSpPr>
          <p:nvPr/>
        </p:nvSpPr>
        <p:spPr bwMode="auto">
          <a:xfrm>
            <a:off x="3290888" y="51339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26" action="ppaction://hlinksldjump"/>
              </a:rPr>
              <a:t>400</a:t>
            </a:r>
            <a:endParaRPr lang="en-US"/>
          </a:p>
        </p:txBody>
      </p:sp>
      <p:pic>
        <p:nvPicPr>
          <p:cNvPr id="1090" name="Picture 159" descr="blue"/>
          <p:cNvPicPr>
            <a:picLocks noChangeAspect="1" noChangeArrowheads="1"/>
          </p:cNvPicPr>
          <p:nvPr/>
        </p:nvPicPr>
        <p:blipFill>
          <a:blip r:embed="rId6"/>
          <a:srcRect/>
          <a:stretch>
            <a:fillRect/>
          </a:stretch>
        </p:blipFill>
        <p:spPr bwMode="auto">
          <a:xfrm>
            <a:off x="3359150" y="5514975"/>
            <a:ext cx="1028700" cy="200025"/>
          </a:xfrm>
          <a:prstGeom prst="rect">
            <a:avLst/>
          </a:prstGeom>
          <a:noFill/>
          <a:ln w="9525">
            <a:noFill/>
            <a:miter lim="800000"/>
            <a:headEnd/>
            <a:tailEnd/>
          </a:ln>
        </p:spPr>
      </p:pic>
      <p:pic>
        <p:nvPicPr>
          <p:cNvPr id="1091" name="Picture 160" descr="screenj"/>
          <p:cNvPicPr>
            <a:picLocks noChangeAspect="1" noChangeArrowheads="1"/>
          </p:cNvPicPr>
          <p:nvPr/>
        </p:nvPicPr>
        <p:blipFill>
          <a:blip r:embed="rId5"/>
          <a:srcRect/>
          <a:stretch>
            <a:fillRect/>
          </a:stretch>
        </p:blipFill>
        <p:spPr bwMode="auto">
          <a:xfrm>
            <a:off x="4695825" y="4905375"/>
            <a:ext cx="1323975" cy="1038225"/>
          </a:xfrm>
          <a:prstGeom prst="rect">
            <a:avLst/>
          </a:prstGeom>
          <a:noFill/>
          <a:ln w="38100">
            <a:solidFill>
              <a:srgbClr val="000000"/>
            </a:solidFill>
            <a:miter lim="800000"/>
            <a:headEnd/>
            <a:tailEnd/>
          </a:ln>
        </p:spPr>
      </p:pic>
      <p:sp>
        <p:nvSpPr>
          <p:cNvPr id="1092" name="Text Box 161"/>
          <p:cNvSpPr txBox="1">
            <a:spLocks noChangeArrowheads="1"/>
          </p:cNvSpPr>
          <p:nvPr/>
        </p:nvSpPr>
        <p:spPr bwMode="auto">
          <a:xfrm>
            <a:off x="4814888" y="51339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27" action="ppaction://hlinksldjump"/>
              </a:rPr>
              <a:t>400</a:t>
            </a:r>
            <a:endParaRPr lang="en-US"/>
          </a:p>
        </p:txBody>
      </p:sp>
      <p:pic>
        <p:nvPicPr>
          <p:cNvPr id="1093" name="Picture 162" descr="blue"/>
          <p:cNvPicPr>
            <a:picLocks noChangeAspect="1" noChangeArrowheads="1"/>
          </p:cNvPicPr>
          <p:nvPr/>
        </p:nvPicPr>
        <p:blipFill>
          <a:blip r:embed="rId6"/>
          <a:srcRect/>
          <a:stretch>
            <a:fillRect/>
          </a:stretch>
        </p:blipFill>
        <p:spPr bwMode="auto">
          <a:xfrm>
            <a:off x="4883150" y="5514975"/>
            <a:ext cx="1028700" cy="200025"/>
          </a:xfrm>
          <a:prstGeom prst="rect">
            <a:avLst/>
          </a:prstGeom>
          <a:noFill/>
          <a:ln w="9525">
            <a:noFill/>
            <a:miter lim="800000"/>
            <a:headEnd/>
            <a:tailEnd/>
          </a:ln>
        </p:spPr>
      </p:pic>
      <p:pic>
        <p:nvPicPr>
          <p:cNvPr id="1094" name="Picture 163" descr="screenj"/>
          <p:cNvPicPr>
            <a:picLocks noChangeAspect="1" noChangeArrowheads="1"/>
          </p:cNvPicPr>
          <p:nvPr/>
        </p:nvPicPr>
        <p:blipFill>
          <a:blip r:embed="rId5"/>
          <a:srcRect/>
          <a:stretch>
            <a:fillRect/>
          </a:stretch>
        </p:blipFill>
        <p:spPr bwMode="auto">
          <a:xfrm>
            <a:off x="6219825" y="4905375"/>
            <a:ext cx="1323975" cy="1038225"/>
          </a:xfrm>
          <a:prstGeom prst="rect">
            <a:avLst/>
          </a:prstGeom>
          <a:noFill/>
          <a:ln w="38100">
            <a:solidFill>
              <a:srgbClr val="000000"/>
            </a:solidFill>
            <a:miter lim="800000"/>
            <a:headEnd/>
            <a:tailEnd/>
          </a:ln>
        </p:spPr>
      </p:pic>
      <p:sp>
        <p:nvSpPr>
          <p:cNvPr id="1095" name="Text Box 164"/>
          <p:cNvSpPr txBox="1">
            <a:spLocks noChangeArrowheads="1"/>
          </p:cNvSpPr>
          <p:nvPr/>
        </p:nvSpPr>
        <p:spPr bwMode="auto">
          <a:xfrm>
            <a:off x="6338888" y="51339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28" action="ppaction://hlinksldjump"/>
              </a:rPr>
              <a:t>400</a:t>
            </a:r>
            <a:endParaRPr lang="en-US"/>
          </a:p>
        </p:txBody>
      </p:sp>
      <p:pic>
        <p:nvPicPr>
          <p:cNvPr id="1096" name="Picture 165" descr="blue"/>
          <p:cNvPicPr>
            <a:picLocks noChangeAspect="1" noChangeArrowheads="1"/>
          </p:cNvPicPr>
          <p:nvPr/>
        </p:nvPicPr>
        <p:blipFill>
          <a:blip r:embed="rId6"/>
          <a:srcRect/>
          <a:stretch>
            <a:fillRect/>
          </a:stretch>
        </p:blipFill>
        <p:spPr bwMode="auto">
          <a:xfrm>
            <a:off x="6407150" y="5514975"/>
            <a:ext cx="1028700" cy="200025"/>
          </a:xfrm>
          <a:prstGeom prst="rect">
            <a:avLst/>
          </a:prstGeom>
          <a:noFill/>
          <a:ln w="9525">
            <a:noFill/>
            <a:miter lim="800000"/>
            <a:headEnd/>
            <a:tailEnd/>
          </a:ln>
        </p:spPr>
      </p:pic>
      <p:pic>
        <p:nvPicPr>
          <p:cNvPr id="1097" name="Picture 166" descr="screenj"/>
          <p:cNvPicPr>
            <a:picLocks noChangeAspect="1" noChangeArrowheads="1"/>
          </p:cNvPicPr>
          <p:nvPr/>
        </p:nvPicPr>
        <p:blipFill>
          <a:blip r:embed="rId5"/>
          <a:srcRect/>
          <a:stretch>
            <a:fillRect/>
          </a:stretch>
        </p:blipFill>
        <p:spPr bwMode="auto">
          <a:xfrm>
            <a:off x="7743825" y="4905375"/>
            <a:ext cx="1323975" cy="1038225"/>
          </a:xfrm>
          <a:prstGeom prst="rect">
            <a:avLst/>
          </a:prstGeom>
          <a:noFill/>
          <a:ln w="38100">
            <a:solidFill>
              <a:srgbClr val="000000"/>
            </a:solidFill>
            <a:miter lim="800000"/>
            <a:headEnd/>
            <a:tailEnd/>
          </a:ln>
        </p:spPr>
      </p:pic>
      <p:sp>
        <p:nvSpPr>
          <p:cNvPr id="1098" name="Text Box 167"/>
          <p:cNvSpPr txBox="1">
            <a:spLocks noChangeArrowheads="1"/>
          </p:cNvSpPr>
          <p:nvPr/>
        </p:nvSpPr>
        <p:spPr bwMode="auto">
          <a:xfrm>
            <a:off x="7862888" y="51339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29" action="ppaction://hlinksldjump"/>
              </a:rPr>
              <a:t>400</a:t>
            </a:r>
            <a:endParaRPr lang="en-US"/>
          </a:p>
        </p:txBody>
      </p:sp>
      <p:pic>
        <p:nvPicPr>
          <p:cNvPr id="1099" name="Picture 168" descr="blue"/>
          <p:cNvPicPr>
            <a:picLocks noChangeAspect="1" noChangeArrowheads="1"/>
          </p:cNvPicPr>
          <p:nvPr/>
        </p:nvPicPr>
        <p:blipFill>
          <a:blip r:embed="rId6"/>
          <a:srcRect/>
          <a:stretch>
            <a:fillRect/>
          </a:stretch>
        </p:blipFill>
        <p:spPr bwMode="auto">
          <a:xfrm>
            <a:off x="7931150" y="5514975"/>
            <a:ext cx="1028700" cy="200025"/>
          </a:xfrm>
          <a:prstGeom prst="rect">
            <a:avLst/>
          </a:prstGeom>
          <a:noFill/>
          <a:ln w="9525">
            <a:noFill/>
            <a:miter lim="800000"/>
            <a:headEnd/>
            <a:tailEnd/>
          </a:ln>
        </p:spPr>
      </p:pic>
      <p:pic>
        <p:nvPicPr>
          <p:cNvPr id="1100" name="Picture 169" descr="screenj"/>
          <p:cNvPicPr>
            <a:picLocks noChangeAspect="1" noChangeArrowheads="1"/>
          </p:cNvPicPr>
          <p:nvPr/>
        </p:nvPicPr>
        <p:blipFill>
          <a:blip r:embed="rId5"/>
          <a:srcRect/>
          <a:stretch>
            <a:fillRect/>
          </a:stretch>
        </p:blipFill>
        <p:spPr bwMode="auto">
          <a:xfrm>
            <a:off x="152400" y="5895975"/>
            <a:ext cx="1323975" cy="1038225"/>
          </a:xfrm>
          <a:prstGeom prst="rect">
            <a:avLst/>
          </a:prstGeom>
          <a:noFill/>
          <a:ln w="38100">
            <a:solidFill>
              <a:srgbClr val="000000"/>
            </a:solidFill>
            <a:miter lim="800000"/>
            <a:headEnd/>
            <a:tailEnd/>
          </a:ln>
        </p:spPr>
      </p:pic>
      <p:sp>
        <p:nvSpPr>
          <p:cNvPr id="1101" name="Text Box 170"/>
          <p:cNvSpPr txBox="1">
            <a:spLocks noChangeArrowheads="1"/>
          </p:cNvSpPr>
          <p:nvPr/>
        </p:nvSpPr>
        <p:spPr bwMode="auto">
          <a:xfrm>
            <a:off x="304800" y="6124575"/>
            <a:ext cx="1058863"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30" action="ppaction://hlinksldjump"/>
              </a:rPr>
              <a:t>500</a:t>
            </a:r>
            <a:endParaRPr lang="en-US"/>
          </a:p>
        </p:txBody>
      </p:sp>
      <p:pic>
        <p:nvPicPr>
          <p:cNvPr id="1102" name="Picture 171" descr="blue"/>
          <p:cNvPicPr>
            <a:picLocks noChangeAspect="1" noChangeArrowheads="1"/>
          </p:cNvPicPr>
          <p:nvPr/>
        </p:nvPicPr>
        <p:blipFill>
          <a:blip r:embed="rId6"/>
          <a:srcRect/>
          <a:stretch>
            <a:fillRect/>
          </a:stretch>
        </p:blipFill>
        <p:spPr bwMode="auto">
          <a:xfrm>
            <a:off x="339725" y="6505575"/>
            <a:ext cx="1028700" cy="200025"/>
          </a:xfrm>
          <a:prstGeom prst="rect">
            <a:avLst/>
          </a:prstGeom>
          <a:noFill/>
          <a:ln w="9525">
            <a:noFill/>
            <a:miter lim="800000"/>
            <a:headEnd/>
            <a:tailEnd/>
          </a:ln>
        </p:spPr>
      </p:pic>
      <p:pic>
        <p:nvPicPr>
          <p:cNvPr id="1103" name="Picture 172" descr="screenj"/>
          <p:cNvPicPr>
            <a:picLocks noChangeAspect="1" noChangeArrowheads="1"/>
          </p:cNvPicPr>
          <p:nvPr/>
        </p:nvPicPr>
        <p:blipFill>
          <a:blip r:embed="rId5"/>
          <a:srcRect/>
          <a:stretch>
            <a:fillRect/>
          </a:stretch>
        </p:blipFill>
        <p:spPr bwMode="auto">
          <a:xfrm>
            <a:off x="1647825" y="5895975"/>
            <a:ext cx="1323975" cy="1038225"/>
          </a:xfrm>
          <a:prstGeom prst="rect">
            <a:avLst/>
          </a:prstGeom>
          <a:noFill/>
          <a:ln w="38100">
            <a:solidFill>
              <a:srgbClr val="000000"/>
            </a:solidFill>
            <a:miter lim="800000"/>
            <a:headEnd/>
            <a:tailEnd/>
          </a:ln>
        </p:spPr>
      </p:pic>
      <p:sp>
        <p:nvSpPr>
          <p:cNvPr id="1104" name="Text Box 173"/>
          <p:cNvSpPr txBox="1">
            <a:spLocks noChangeArrowheads="1"/>
          </p:cNvSpPr>
          <p:nvPr/>
        </p:nvSpPr>
        <p:spPr bwMode="auto">
          <a:xfrm>
            <a:off x="1766888" y="61245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31" action="ppaction://hlinksldjump"/>
              </a:rPr>
              <a:t>500</a:t>
            </a:r>
            <a:endParaRPr lang="en-US"/>
          </a:p>
        </p:txBody>
      </p:sp>
      <p:pic>
        <p:nvPicPr>
          <p:cNvPr id="1105" name="Picture 174" descr="blue"/>
          <p:cNvPicPr>
            <a:picLocks noChangeAspect="1" noChangeArrowheads="1"/>
          </p:cNvPicPr>
          <p:nvPr/>
        </p:nvPicPr>
        <p:blipFill>
          <a:blip r:embed="rId6"/>
          <a:srcRect/>
          <a:stretch>
            <a:fillRect/>
          </a:stretch>
        </p:blipFill>
        <p:spPr bwMode="auto">
          <a:xfrm>
            <a:off x="1835150" y="6505575"/>
            <a:ext cx="1028700" cy="200025"/>
          </a:xfrm>
          <a:prstGeom prst="rect">
            <a:avLst/>
          </a:prstGeom>
          <a:noFill/>
          <a:ln w="9525">
            <a:noFill/>
            <a:miter lim="800000"/>
            <a:headEnd/>
            <a:tailEnd/>
          </a:ln>
        </p:spPr>
      </p:pic>
      <p:pic>
        <p:nvPicPr>
          <p:cNvPr id="1106" name="Picture 175" descr="screenj"/>
          <p:cNvPicPr>
            <a:picLocks noChangeAspect="1" noChangeArrowheads="1"/>
          </p:cNvPicPr>
          <p:nvPr/>
        </p:nvPicPr>
        <p:blipFill>
          <a:blip r:embed="rId5"/>
          <a:srcRect/>
          <a:stretch>
            <a:fillRect/>
          </a:stretch>
        </p:blipFill>
        <p:spPr bwMode="auto">
          <a:xfrm>
            <a:off x="3171825" y="5895975"/>
            <a:ext cx="1323975" cy="1038225"/>
          </a:xfrm>
          <a:prstGeom prst="rect">
            <a:avLst/>
          </a:prstGeom>
          <a:noFill/>
          <a:ln w="38100">
            <a:solidFill>
              <a:srgbClr val="000000"/>
            </a:solidFill>
            <a:miter lim="800000"/>
            <a:headEnd/>
            <a:tailEnd/>
          </a:ln>
        </p:spPr>
      </p:pic>
      <p:sp>
        <p:nvSpPr>
          <p:cNvPr id="1107" name="Text Box 176"/>
          <p:cNvSpPr txBox="1">
            <a:spLocks noChangeArrowheads="1"/>
          </p:cNvSpPr>
          <p:nvPr/>
        </p:nvSpPr>
        <p:spPr bwMode="auto">
          <a:xfrm>
            <a:off x="3290888" y="61245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32" action="ppaction://hlinksldjump"/>
              </a:rPr>
              <a:t>500</a:t>
            </a:r>
            <a:endParaRPr lang="en-US"/>
          </a:p>
        </p:txBody>
      </p:sp>
      <p:pic>
        <p:nvPicPr>
          <p:cNvPr id="1108" name="Picture 177" descr="blue"/>
          <p:cNvPicPr>
            <a:picLocks noChangeAspect="1" noChangeArrowheads="1"/>
          </p:cNvPicPr>
          <p:nvPr/>
        </p:nvPicPr>
        <p:blipFill>
          <a:blip r:embed="rId6"/>
          <a:srcRect/>
          <a:stretch>
            <a:fillRect/>
          </a:stretch>
        </p:blipFill>
        <p:spPr bwMode="auto">
          <a:xfrm>
            <a:off x="3359150" y="6505575"/>
            <a:ext cx="1028700" cy="200025"/>
          </a:xfrm>
          <a:prstGeom prst="rect">
            <a:avLst/>
          </a:prstGeom>
          <a:noFill/>
          <a:ln w="9525">
            <a:noFill/>
            <a:miter lim="800000"/>
            <a:headEnd/>
            <a:tailEnd/>
          </a:ln>
        </p:spPr>
      </p:pic>
      <p:pic>
        <p:nvPicPr>
          <p:cNvPr id="1109" name="Picture 178" descr="screenj"/>
          <p:cNvPicPr>
            <a:picLocks noChangeAspect="1" noChangeArrowheads="1"/>
          </p:cNvPicPr>
          <p:nvPr/>
        </p:nvPicPr>
        <p:blipFill>
          <a:blip r:embed="rId5"/>
          <a:srcRect/>
          <a:stretch>
            <a:fillRect/>
          </a:stretch>
        </p:blipFill>
        <p:spPr bwMode="auto">
          <a:xfrm>
            <a:off x="4695825" y="5895975"/>
            <a:ext cx="1323975" cy="1038225"/>
          </a:xfrm>
          <a:prstGeom prst="rect">
            <a:avLst/>
          </a:prstGeom>
          <a:noFill/>
          <a:ln w="38100">
            <a:solidFill>
              <a:srgbClr val="000000"/>
            </a:solidFill>
            <a:miter lim="800000"/>
            <a:headEnd/>
            <a:tailEnd/>
          </a:ln>
        </p:spPr>
      </p:pic>
      <p:sp>
        <p:nvSpPr>
          <p:cNvPr id="1110" name="Text Box 179"/>
          <p:cNvSpPr txBox="1">
            <a:spLocks noChangeArrowheads="1"/>
          </p:cNvSpPr>
          <p:nvPr/>
        </p:nvSpPr>
        <p:spPr bwMode="auto">
          <a:xfrm>
            <a:off x="4814888" y="61245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33" action="ppaction://hlinksldjump"/>
              </a:rPr>
              <a:t>500</a:t>
            </a:r>
            <a:endParaRPr lang="en-US"/>
          </a:p>
        </p:txBody>
      </p:sp>
      <p:pic>
        <p:nvPicPr>
          <p:cNvPr id="1111" name="Picture 180" descr="blue"/>
          <p:cNvPicPr>
            <a:picLocks noChangeAspect="1" noChangeArrowheads="1"/>
          </p:cNvPicPr>
          <p:nvPr/>
        </p:nvPicPr>
        <p:blipFill>
          <a:blip r:embed="rId6"/>
          <a:srcRect/>
          <a:stretch>
            <a:fillRect/>
          </a:stretch>
        </p:blipFill>
        <p:spPr bwMode="auto">
          <a:xfrm>
            <a:off x="4883150" y="6505575"/>
            <a:ext cx="1028700" cy="200025"/>
          </a:xfrm>
          <a:prstGeom prst="rect">
            <a:avLst/>
          </a:prstGeom>
          <a:noFill/>
          <a:ln w="9525">
            <a:noFill/>
            <a:miter lim="800000"/>
            <a:headEnd/>
            <a:tailEnd/>
          </a:ln>
        </p:spPr>
      </p:pic>
      <p:pic>
        <p:nvPicPr>
          <p:cNvPr id="1112" name="Picture 181" descr="screenj"/>
          <p:cNvPicPr>
            <a:picLocks noChangeAspect="1" noChangeArrowheads="1"/>
          </p:cNvPicPr>
          <p:nvPr/>
        </p:nvPicPr>
        <p:blipFill>
          <a:blip r:embed="rId5"/>
          <a:srcRect/>
          <a:stretch>
            <a:fillRect/>
          </a:stretch>
        </p:blipFill>
        <p:spPr bwMode="auto">
          <a:xfrm>
            <a:off x="6219825" y="5895975"/>
            <a:ext cx="1323975" cy="1038225"/>
          </a:xfrm>
          <a:prstGeom prst="rect">
            <a:avLst/>
          </a:prstGeom>
          <a:noFill/>
          <a:ln w="38100">
            <a:solidFill>
              <a:srgbClr val="000000"/>
            </a:solidFill>
            <a:miter lim="800000"/>
            <a:headEnd/>
            <a:tailEnd/>
          </a:ln>
        </p:spPr>
      </p:pic>
      <p:sp>
        <p:nvSpPr>
          <p:cNvPr id="1113" name="Text Box 182"/>
          <p:cNvSpPr txBox="1">
            <a:spLocks noChangeArrowheads="1"/>
          </p:cNvSpPr>
          <p:nvPr/>
        </p:nvSpPr>
        <p:spPr bwMode="auto">
          <a:xfrm>
            <a:off x="6338888" y="61245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34" action="ppaction://hlinksldjump"/>
              </a:rPr>
              <a:t>500</a:t>
            </a:r>
            <a:endParaRPr lang="en-US"/>
          </a:p>
        </p:txBody>
      </p:sp>
      <p:pic>
        <p:nvPicPr>
          <p:cNvPr id="1114" name="Picture 183" descr="blue"/>
          <p:cNvPicPr>
            <a:picLocks noChangeAspect="1" noChangeArrowheads="1"/>
          </p:cNvPicPr>
          <p:nvPr/>
        </p:nvPicPr>
        <p:blipFill>
          <a:blip r:embed="rId6"/>
          <a:srcRect/>
          <a:stretch>
            <a:fillRect/>
          </a:stretch>
        </p:blipFill>
        <p:spPr bwMode="auto">
          <a:xfrm>
            <a:off x="6407150" y="6505575"/>
            <a:ext cx="1028700" cy="200025"/>
          </a:xfrm>
          <a:prstGeom prst="rect">
            <a:avLst/>
          </a:prstGeom>
          <a:noFill/>
          <a:ln w="9525">
            <a:noFill/>
            <a:miter lim="800000"/>
            <a:headEnd/>
            <a:tailEnd/>
          </a:ln>
        </p:spPr>
      </p:pic>
      <p:pic>
        <p:nvPicPr>
          <p:cNvPr id="1115" name="Picture 184" descr="screenj"/>
          <p:cNvPicPr>
            <a:picLocks noChangeAspect="1" noChangeArrowheads="1"/>
          </p:cNvPicPr>
          <p:nvPr/>
        </p:nvPicPr>
        <p:blipFill>
          <a:blip r:embed="rId5"/>
          <a:srcRect/>
          <a:stretch>
            <a:fillRect/>
          </a:stretch>
        </p:blipFill>
        <p:spPr bwMode="auto">
          <a:xfrm>
            <a:off x="7743825" y="5895975"/>
            <a:ext cx="1323975" cy="1038225"/>
          </a:xfrm>
          <a:prstGeom prst="rect">
            <a:avLst/>
          </a:prstGeom>
          <a:noFill/>
          <a:ln w="38100">
            <a:solidFill>
              <a:srgbClr val="000000"/>
            </a:solidFill>
            <a:miter lim="800000"/>
            <a:headEnd/>
            <a:tailEnd/>
          </a:ln>
        </p:spPr>
      </p:pic>
      <p:sp>
        <p:nvSpPr>
          <p:cNvPr id="1116" name="Text Box 185"/>
          <p:cNvSpPr txBox="1">
            <a:spLocks noChangeArrowheads="1"/>
          </p:cNvSpPr>
          <p:nvPr/>
        </p:nvSpPr>
        <p:spPr bwMode="auto">
          <a:xfrm>
            <a:off x="7862888" y="6124575"/>
            <a:ext cx="1058862" cy="519113"/>
          </a:xfrm>
          <a:prstGeom prst="rect">
            <a:avLst/>
          </a:prstGeom>
          <a:noFill/>
          <a:ln w="9525">
            <a:noFill/>
            <a:miter lim="800000"/>
            <a:headEnd/>
            <a:tailEnd/>
          </a:ln>
        </p:spPr>
        <p:txBody>
          <a:bodyPr>
            <a:spAutoFit/>
          </a:bodyPr>
          <a:lstStyle/>
          <a:p>
            <a:r>
              <a:rPr lang="en-US" sz="2800">
                <a:solidFill>
                  <a:schemeClr val="bg1"/>
                </a:solidFill>
                <a:latin typeface="Arial Black" pitchFamily="34" charset="0"/>
                <a:hlinkClick r:id="rId35" action="ppaction://hlinksldjump"/>
              </a:rPr>
              <a:t>500</a:t>
            </a:r>
            <a:endParaRPr lang="en-US"/>
          </a:p>
        </p:txBody>
      </p:sp>
      <p:pic>
        <p:nvPicPr>
          <p:cNvPr id="1117" name="Picture 186" descr="blue"/>
          <p:cNvPicPr>
            <a:picLocks noChangeAspect="1" noChangeArrowheads="1"/>
          </p:cNvPicPr>
          <p:nvPr/>
        </p:nvPicPr>
        <p:blipFill>
          <a:blip r:embed="rId6"/>
          <a:srcRect/>
          <a:stretch>
            <a:fillRect/>
          </a:stretch>
        </p:blipFill>
        <p:spPr bwMode="auto">
          <a:xfrm>
            <a:off x="7931150" y="6505575"/>
            <a:ext cx="1028700" cy="200025"/>
          </a:xfrm>
          <a:prstGeom prst="rect">
            <a:avLst/>
          </a:prstGeom>
          <a:noFill/>
          <a:ln w="9525">
            <a:noFill/>
            <a:miter lim="800000"/>
            <a:headEnd/>
            <a:tailEnd/>
          </a:ln>
        </p:spPr>
      </p:pic>
      <p:pic>
        <p:nvPicPr>
          <p:cNvPr id="1118" name="Picture 187" descr="screenj"/>
          <p:cNvPicPr>
            <a:picLocks noChangeAspect="1" noChangeArrowheads="1"/>
          </p:cNvPicPr>
          <p:nvPr/>
        </p:nvPicPr>
        <p:blipFill>
          <a:blip r:embed="rId5"/>
          <a:srcRect/>
          <a:stretch>
            <a:fillRect/>
          </a:stretch>
        </p:blipFill>
        <p:spPr bwMode="auto">
          <a:xfrm>
            <a:off x="152400" y="838200"/>
            <a:ext cx="1323975" cy="1038225"/>
          </a:xfrm>
          <a:prstGeom prst="rect">
            <a:avLst/>
          </a:prstGeom>
          <a:noFill/>
          <a:ln w="38100">
            <a:solidFill>
              <a:srgbClr val="000000"/>
            </a:solidFill>
            <a:miter lim="800000"/>
            <a:headEnd/>
            <a:tailEnd/>
          </a:ln>
        </p:spPr>
      </p:pic>
      <p:pic>
        <p:nvPicPr>
          <p:cNvPr id="1119" name="Picture 190" descr="screenj"/>
          <p:cNvPicPr>
            <a:picLocks noChangeAspect="1" noChangeArrowheads="1"/>
          </p:cNvPicPr>
          <p:nvPr/>
        </p:nvPicPr>
        <p:blipFill>
          <a:blip r:embed="rId5"/>
          <a:srcRect/>
          <a:stretch>
            <a:fillRect/>
          </a:stretch>
        </p:blipFill>
        <p:spPr bwMode="auto">
          <a:xfrm>
            <a:off x="1647825" y="914400"/>
            <a:ext cx="1323975" cy="1038225"/>
          </a:xfrm>
          <a:prstGeom prst="rect">
            <a:avLst/>
          </a:prstGeom>
          <a:noFill/>
          <a:ln w="38100">
            <a:solidFill>
              <a:srgbClr val="000000"/>
            </a:solidFill>
            <a:miter lim="800000"/>
            <a:headEnd/>
            <a:tailEnd/>
          </a:ln>
        </p:spPr>
      </p:pic>
      <p:pic>
        <p:nvPicPr>
          <p:cNvPr id="1120" name="Picture 193" descr="screenj"/>
          <p:cNvPicPr>
            <a:picLocks noChangeAspect="1" noChangeArrowheads="1"/>
          </p:cNvPicPr>
          <p:nvPr/>
        </p:nvPicPr>
        <p:blipFill>
          <a:blip r:embed="rId5"/>
          <a:srcRect/>
          <a:stretch>
            <a:fillRect/>
          </a:stretch>
        </p:blipFill>
        <p:spPr bwMode="auto">
          <a:xfrm>
            <a:off x="3171825" y="914400"/>
            <a:ext cx="1323975" cy="1038225"/>
          </a:xfrm>
          <a:prstGeom prst="rect">
            <a:avLst/>
          </a:prstGeom>
          <a:noFill/>
          <a:ln w="38100">
            <a:solidFill>
              <a:srgbClr val="000000"/>
            </a:solidFill>
            <a:miter lim="800000"/>
            <a:headEnd/>
            <a:tailEnd/>
          </a:ln>
        </p:spPr>
      </p:pic>
      <p:pic>
        <p:nvPicPr>
          <p:cNvPr id="1121" name="Picture 196" descr="screenj"/>
          <p:cNvPicPr>
            <a:picLocks noChangeAspect="1" noChangeArrowheads="1"/>
          </p:cNvPicPr>
          <p:nvPr/>
        </p:nvPicPr>
        <p:blipFill>
          <a:blip r:embed="rId5"/>
          <a:srcRect/>
          <a:stretch>
            <a:fillRect/>
          </a:stretch>
        </p:blipFill>
        <p:spPr bwMode="auto">
          <a:xfrm>
            <a:off x="4695825" y="914400"/>
            <a:ext cx="1323975" cy="1038225"/>
          </a:xfrm>
          <a:prstGeom prst="rect">
            <a:avLst/>
          </a:prstGeom>
          <a:noFill/>
          <a:ln w="38100">
            <a:solidFill>
              <a:srgbClr val="000000"/>
            </a:solidFill>
            <a:miter lim="800000"/>
            <a:headEnd/>
            <a:tailEnd/>
          </a:ln>
        </p:spPr>
      </p:pic>
      <p:pic>
        <p:nvPicPr>
          <p:cNvPr id="1122" name="Picture 199" descr="screenj"/>
          <p:cNvPicPr>
            <a:picLocks noChangeAspect="1" noChangeArrowheads="1"/>
          </p:cNvPicPr>
          <p:nvPr/>
        </p:nvPicPr>
        <p:blipFill>
          <a:blip r:embed="rId5"/>
          <a:srcRect/>
          <a:stretch>
            <a:fillRect/>
          </a:stretch>
        </p:blipFill>
        <p:spPr bwMode="auto">
          <a:xfrm>
            <a:off x="6219825" y="914400"/>
            <a:ext cx="1323975" cy="1038225"/>
          </a:xfrm>
          <a:prstGeom prst="rect">
            <a:avLst/>
          </a:prstGeom>
          <a:noFill/>
          <a:ln w="38100">
            <a:solidFill>
              <a:srgbClr val="000000"/>
            </a:solidFill>
            <a:miter lim="800000"/>
            <a:headEnd/>
            <a:tailEnd/>
          </a:ln>
        </p:spPr>
      </p:pic>
      <p:pic>
        <p:nvPicPr>
          <p:cNvPr id="1123" name="Picture 202" descr="screenj"/>
          <p:cNvPicPr>
            <a:picLocks noChangeAspect="1" noChangeArrowheads="1"/>
          </p:cNvPicPr>
          <p:nvPr/>
        </p:nvPicPr>
        <p:blipFill>
          <a:blip r:embed="rId5"/>
          <a:srcRect/>
          <a:stretch>
            <a:fillRect/>
          </a:stretch>
        </p:blipFill>
        <p:spPr bwMode="auto">
          <a:xfrm>
            <a:off x="7743825" y="914400"/>
            <a:ext cx="1323975" cy="1038225"/>
          </a:xfrm>
          <a:prstGeom prst="rect">
            <a:avLst/>
          </a:prstGeom>
          <a:noFill/>
          <a:ln w="38100">
            <a:solidFill>
              <a:srgbClr val="000000"/>
            </a:solidFill>
            <a:miter lim="800000"/>
            <a:headEnd/>
            <a:tailEnd/>
          </a:ln>
        </p:spPr>
      </p:pic>
      <p:sp>
        <p:nvSpPr>
          <p:cNvPr id="1124" name="Text Box 205"/>
          <p:cNvSpPr txBox="1">
            <a:spLocks noChangeArrowheads="1"/>
          </p:cNvSpPr>
          <p:nvPr/>
        </p:nvSpPr>
        <p:spPr bwMode="auto">
          <a:xfrm>
            <a:off x="152400" y="990600"/>
            <a:ext cx="1447800" cy="461665"/>
          </a:xfrm>
          <a:prstGeom prst="rect">
            <a:avLst/>
          </a:prstGeom>
          <a:noFill/>
          <a:ln w="9525">
            <a:noFill/>
            <a:miter lim="800000"/>
            <a:headEnd/>
            <a:tailEnd/>
          </a:ln>
        </p:spPr>
        <p:txBody>
          <a:bodyPr wrap="square">
            <a:spAutoFit/>
          </a:bodyPr>
          <a:lstStyle/>
          <a:p>
            <a:r>
              <a:rPr lang="en-US" sz="1200" dirty="0" smtClean="0">
                <a:solidFill>
                  <a:schemeClr val="bg1"/>
                </a:solidFill>
                <a:latin typeface="Arial Black" pitchFamily="34" charset="0"/>
              </a:rPr>
              <a:t>A – Native Americans</a:t>
            </a:r>
          </a:p>
        </p:txBody>
      </p:sp>
      <p:sp>
        <p:nvSpPr>
          <p:cNvPr id="1125" name="Text Box 206"/>
          <p:cNvSpPr txBox="1">
            <a:spLocks noChangeArrowheads="1"/>
          </p:cNvSpPr>
          <p:nvPr/>
        </p:nvSpPr>
        <p:spPr bwMode="auto">
          <a:xfrm>
            <a:off x="1600200" y="1066800"/>
            <a:ext cx="1447800" cy="276999"/>
          </a:xfrm>
          <a:prstGeom prst="rect">
            <a:avLst/>
          </a:prstGeom>
          <a:noFill/>
          <a:ln w="9525">
            <a:noFill/>
            <a:miter lim="800000"/>
            <a:headEnd/>
            <a:tailEnd/>
          </a:ln>
        </p:spPr>
        <p:txBody>
          <a:bodyPr wrap="square">
            <a:spAutoFit/>
          </a:bodyPr>
          <a:lstStyle/>
          <a:p>
            <a:r>
              <a:rPr lang="en-US" sz="1200" dirty="0" smtClean="0">
                <a:solidFill>
                  <a:schemeClr val="bg1"/>
                </a:solidFill>
                <a:latin typeface="Arial Black" pitchFamily="34" charset="0"/>
              </a:rPr>
              <a:t>B- Explorers</a:t>
            </a:r>
            <a:endParaRPr lang="en-US" sz="1200" dirty="0">
              <a:solidFill>
                <a:schemeClr val="bg1"/>
              </a:solidFill>
              <a:latin typeface="Arial Black" pitchFamily="34" charset="0"/>
            </a:endParaRPr>
          </a:p>
        </p:txBody>
      </p:sp>
      <p:sp>
        <p:nvSpPr>
          <p:cNvPr id="1126" name="Text Box 207"/>
          <p:cNvSpPr txBox="1">
            <a:spLocks noChangeArrowheads="1"/>
          </p:cNvSpPr>
          <p:nvPr/>
        </p:nvSpPr>
        <p:spPr bwMode="auto">
          <a:xfrm>
            <a:off x="3124200" y="1066800"/>
            <a:ext cx="1447800" cy="646331"/>
          </a:xfrm>
          <a:prstGeom prst="rect">
            <a:avLst/>
          </a:prstGeom>
          <a:noFill/>
          <a:ln w="9525">
            <a:noFill/>
            <a:miter lim="800000"/>
            <a:headEnd/>
            <a:tailEnd/>
          </a:ln>
        </p:spPr>
        <p:txBody>
          <a:bodyPr wrap="square">
            <a:spAutoFit/>
          </a:bodyPr>
          <a:lstStyle/>
          <a:p>
            <a:r>
              <a:rPr lang="en-US" sz="1200" dirty="0" smtClean="0">
                <a:solidFill>
                  <a:schemeClr val="bg1"/>
                </a:solidFill>
                <a:latin typeface="Arial Black" pitchFamily="34" charset="0"/>
              </a:rPr>
              <a:t>C – Natives, Explorers, and Money</a:t>
            </a:r>
            <a:endParaRPr lang="en-US" sz="1200" dirty="0">
              <a:solidFill>
                <a:schemeClr val="bg1"/>
              </a:solidFill>
              <a:latin typeface="Arial Black" pitchFamily="34" charset="0"/>
            </a:endParaRPr>
          </a:p>
        </p:txBody>
      </p:sp>
      <p:sp>
        <p:nvSpPr>
          <p:cNvPr id="1127" name="Text Box 208"/>
          <p:cNvSpPr txBox="1">
            <a:spLocks noChangeArrowheads="1"/>
          </p:cNvSpPr>
          <p:nvPr/>
        </p:nvSpPr>
        <p:spPr bwMode="auto">
          <a:xfrm>
            <a:off x="4648200" y="1066800"/>
            <a:ext cx="1447800" cy="523220"/>
          </a:xfrm>
          <a:prstGeom prst="rect">
            <a:avLst/>
          </a:prstGeom>
          <a:noFill/>
          <a:ln w="9525">
            <a:noFill/>
            <a:miter lim="800000"/>
            <a:headEnd/>
            <a:tailEnd/>
          </a:ln>
        </p:spPr>
        <p:txBody>
          <a:bodyPr wrap="square">
            <a:spAutoFit/>
          </a:bodyPr>
          <a:lstStyle/>
          <a:p>
            <a:r>
              <a:rPr lang="en-US" sz="1400" dirty="0" smtClean="0">
                <a:solidFill>
                  <a:schemeClr val="bg1"/>
                </a:solidFill>
                <a:latin typeface="Arial Black" pitchFamily="34" charset="0"/>
              </a:rPr>
              <a:t>D – Between 8.3-8.4</a:t>
            </a:r>
            <a:endParaRPr lang="en-US" sz="1400" dirty="0">
              <a:solidFill>
                <a:schemeClr val="bg1"/>
              </a:solidFill>
              <a:latin typeface="Arial Black" pitchFamily="34" charset="0"/>
            </a:endParaRPr>
          </a:p>
        </p:txBody>
      </p:sp>
      <p:sp>
        <p:nvSpPr>
          <p:cNvPr id="1128" name="Text Box 209"/>
          <p:cNvSpPr txBox="1">
            <a:spLocks noChangeArrowheads="1"/>
          </p:cNvSpPr>
          <p:nvPr/>
        </p:nvSpPr>
        <p:spPr bwMode="auto">
          <a:xfrm>
            <a:off x="6172200" y="1219200"/>
            <a:ext cx="1447800" cy="461665"/>
          </a:xfrm>
          <a:prstGeom prst="rect">
            <a:avLst/>
          </a:prstGeom>
          <a:noFill/>
          <a:ln w="9525">
            <a:noFill/>
            <a:miter lim="800000"/>
            <a:headEnd/>
            <a:tailEnd/>
          </a:ln>
        </p:spPr>
        <p:txBody>
          <a:bodyPr>
            <a:spAutoFit/>
          </a:bodyPr>
          <a:lstStyle/>
          <a:p>
            <a:r>
              <a:rPr lang="en-US" sz="1200" dirty="0" smtClean="0">
                <a:solidFill>
                  <a:schemeClr val="bg1"/>
                </a:solidFill>
                <a:latin typeface="Arial Black" pitchFamily="34" charset="0"/>
              </a:rPr>
              <a:t>E – I am not telling</a:t>
            </a:r>
            <a:endParaRPr lang="en-US" sz="1200" dirty="0">
              <a:solidFill>
                <a:schemeClr val="bg1"/>
              </a:solidFill>
              <a:latin typeface="Arial Black" pitchFamily="34" charset="0"/>
            </a:endParaRPr>
          </a:p>
        </p:txBody>
      </p:sp>
      <p:sp>
        <p:nvSpPr>
          <p:cNvPr id="1129" name="Text Box 210"/>
          <p:cNvSpPr txBox="1">
            <a:spLocks noChangeArrowheads="1"/>
          </p:cNvSpPr>
          <p:nvPr/>
        </p:nvSpPr>
        <p:spPr bwMode="auto">
          <a:xfrm>
            <a:off x="7696200" y="1003300"/>
            <a:ext cx="1447800" cy="338554"/>
          </a:xfrm>
          <a:prstGeom prst="rect">
            <a:avLst/>
          </a:prstGeom>
          <a:noFill/>
          <a:ln w="9525">
            <a:noFill/>
            <a:miter lim="800000"/>
            <a:headEnd/>
            <a:tailEnd/>
          </a:ln>
        </p:spPr>
        <p:txBody>
          <a:bodyPr>
            <a:spAutoFit/>
          </a:bodyPr>
          <a:lstStyle/>
          <a:p>
            <a:r>
              <a:rPr lang="en-US" sz="1600" dirty="0" smtClean="0">
                <a:solidFill>
                  <a:schemeClr val="bg1"/>
                </a:solidFill>
                <a:latin typeface="Arial Black" pitchFamily="34" charset="0"/>
              </a:rPr>
              <a:t>F – All </a:t>
            </a:r>
            <a:r>
              <a:rPr lang="en-US" sz="1600" smtClean="0">
                <a:solidFill>
                  <a:schemeClr val="bg1"/>
                </a:solidFill>
                <a:latin typeface="Arial Black" pitchFamily="34" charset="0"/>
              </a:rPr>
              <a:t>of it</a:t>
            </a:r>
            <a:endParaRPr lang="en-US" sz="1600" dirty="0">
              <a:solidFill>
                <a:schemeClr val="bg1"/>
              </a:solidFill>
              <a:latin typeface="Arial Black" pitchFamily="34" charset="0"/>
            </a:endParaRPr>
          </a:p>
        </p:txBody>
      </p:sp>
      <p:pic>
        <p:nvPicPr>
          <p:cNvPr id="1130" name="Picture 217" descr="applause">
            <a:hlinkClick r:id="" action="ppaction://noaction">
              <a:snd r:embed="rId36" name="APPLAUSE.WAV"/>
            </a:hlinkClick>
          </p:cNvPr>
          <p:cNvPicPr>
            <a:picLocks noChangeAspect="1" noChangeArrowheads="1"/>
          </p:cNvPicPr>
          <p:nvPr/>
        </p:nvPicPr>
        <p:blipFill>
          <a:blip r:embed="rId37"/>
          <a:srcRect/>
          <a:stretch>
            <a:fillRect/>
          </a:stretch>
        </p:blipFill>
        <p:spPr bwMode="auto">
          <a:xfrm>
            <a:off x="76200" y="288925"/>
            <a:ext cx="914400" cy="549275"/>
          </a:xfrm>
          <a:prstGeom prst="rect">
            <a:avLst/>
          </a:prstGeom>
          <a:noFill/>
          <a:ln w="9525">
            <a:noFill/>
            <a:miter lim="800000"/>
            <a:headEnd/>
            <a:tailEnd/>
          </a:ln>
        </p:spPr>
      </p:pic>
      <p:graphicFrame>
        <p:nvGraphicFramePr>
          <p:cNvPr id="1026" name="Object 219">
            <a:hlinkClick r:id="rId38" action="ppaction://hlinksldjump"/>
          </p:cNvPr>
          <p:cNvGraphicFramePr>
            <a:graphicFrameLocks noChangeAspect="1"/>
          </p:cNvGraphicFramePr>
          <p:nvPr/>
        </p:nvGraphicFramePr>
        <p:xfrm>
          <a:off x="7924800" y="228600"/>
          <a:ext cx="1009650" cy="542925"/>
        </p:xfrm>
        <a:graphic>
          <a:graphicData uri="http://schemas.openxmlformats.org/presentationml/2006/ole">
            <mc:AlternateContent xmlns:mc="http://schemas.openxmlformats.org/markup-compatibility/2006">
              <mc:Choice xmlns:v="urn:schemas-microsoft-com:vml" Requires="v">
                <p:oleObj spid="_x0000_s1027" name="Bitmap Image" r:id="rId39" imgW="1009791" imgH="542857" progId="">
                  <p:embed/>
                </p:oleObj>
              </mc:Choice>
              <mc:Fallback>
                <p:oleObj name="Bitmap Image" r:id="rId39" imgW="1009791" imgH="542857" progId="">
                  <p:embed/>
                  <p:pic>
                    <p:nvPicPr>
                      <p:cNvPr id="0" name="Object 219"/>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924800" y="228600"/>
                        <a:ext cx="1009650" cy="542925"/>
                      </a:xfrm>
                      <a:prstGeom prst="rect">
                        <a:avLst/>
                      </a:prstGeom>
                      <a:noFill/>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2268" name="WordArt 220"/>
          <p:cNvSpPr>
            <a:spLocks noChangeArrowheads="1" noChangeShapeType="1" noTextEdit="1"/>
          </p:cNvSpPr>
          <p:nvPr/>
        </p:nvSpPr>
        <p:spPr bwMode="auto">
          <a:xfrm>
            <a:off x="1371600" y="228600"/>
            <a:ext cx="6019800" cy="685800"/>
          </a:xfrm>
          <a:prstGeom prst="rect">
            <a:avLst/>
          </a:prstGeom>
        </p:spPr>
        <p:txBody>
          <a:bodyPr wrap="none" fromWordArt="1">
            <a:prstTxWarp prst="textPlain">
              <a:avLst>
                <a:gd name="adj" fmla="val 50000"/>
              </a:avLst>
            </a:prstTxWarp>
            <a:scene3d>
              <a:camera prst="legacyPerspectiveTop"/>
              <a:lightRig rig="legacyNormal3" dir="b"/>
            </a:scene3d>
            <a:sp3d extrusionH="887400" prstMaterial="legacyMetal">
              <a:extrusionClr>
                <a:srgbClr val="FFFFFF"/>
              </a:extrusionClr>
            </a:sp3d>
          </a:bodyPr>
          <a:lstStyle/>
          <a:p>
            <a:r>
              <a:rPr lang="en-US" sz="9600" kern="10" spc="-480">
                <a:ln w="9525">
                  <a:round/>
                  <a:headEnd/>
                  <a:tailEnd/>
                </a:ln>
                <a:gradFill rotWithShape="1">
                  <a:gsLst>
                    <a:gs pos="0">
                      <a:srgbClr val="EAEAEA"/>
                    </a:gs>
                    <a:gs pos="17999">
                      <a:srgbClr val="777777"/>
                    </a:gs>
                    <a:gs pos="31000">
                      <a:srgbClr val="292929"/>
                    </a:gs>
                    <a:gs pos="33000">
                      <a:srgbClr val="B2B2B2"/>
                    </a:gs>
                    <a:gs pos="37000">
                      <a:srgbClr val="FFFFFF"/>
                    </a:gs>
                    <a:gs pos="78999">
                      <a:srgbClr val="5F5F5F"/>
                    </a:gs>
                    <a:gs pos="87000">
                      <a:srgbClr val="5F5F5F"/>
                    </a:gs>
                    <a:gs pos="100000">
                      <a:srgbClr val="CBCBCB"/>
                    </a:gs>
                  </a:gsLst>
                  <a:lin ang="18900000" scaled="1"/>
                </a:gradFill>
                <a:latin typeface="Arial Black"/>
              </a:rPr>
              <a:t>Jeopardy</a:t>
            </a:r>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268"/>
                                        </p:tgtEl>
                                        <p:attrNameLst>
                                          <p:attrName>style.visibility</p:attrName>
                                        </p:attrNameLst>
                                      </p:cBhvr>
                                      <p:to>
                                        <p:strVal val="visible"/>
                                      </p:to>
                                    </p:set>
                                    <p:anim calcmode="lin" valueType="num">
                                      <p:cBhvr>
                                        <p:cTn id="7" dur="500" fill="hold"/>
                                        <p:tgtEl>
                                          <p:spTgt spid="2268"/>
                                        </p:tgtEl>
                                        <p:attrNameLst>
                                          <p:attrName>ppt_w</p:attrName>
                                        </p:attrNameLst>
                                      </p:cBhvr>
                                      <p:tavLst>
                                        <p:tav tm="0">
                                          <p:val>
                                            <p:fltVal val="0"/>
                                          </p:val>
                                        </p:tav>
                                        <p:tav tm="100000">
                                          <p:val>
                                            <p:strVal val="#ppt_w"/>
                                          </p:val>
                                        </p:tav>
                                      </p:tavLst>
                                    </p:anim>
                                    <p:anim calcmode="lin" valueType="num">
                                      <p:cBhvr>
                                        <p:cTn id="8" dur="500" fill="hold"/>
                                        <p:tgtEl>
                                          <p:spTgt spid="2268"/>
                                        </p:tgtEl>
                                        <p:attrNameLst>
                                          <p:attrName>ppt_h</p:attrName>
                                        </p:attrNameLst>
                                      </p:cBhvr>
                                      <p:tavLst>
                                        <p:tav tm="0">
                                          <p:val>
                                            <p:fltVal val="0"/>
                                          </p:val>
                                        </p:tav>
                                        <p:tav tm="100000">
                                          <p:val>
                                            <p:strVal val="#ppt_h"/>
                                          </p:val>
                                        </p:tav>
                                      </p:tavLst>
                                    </p:anim>
                                    <p:anim calcmode="lin" valueType="num">
                                      <p:cBhvr>
                                        <p:cTn id="9" dur="500" fill="hold"/>
                                        <p:tgtEl>
                                          <p:spTgt spid="2268"/>
                                        </p:tgtEl>
                                        <p:attrNameLst>
                                          <p:attrName>ppt_x</p:attrName>
                                        </p:attrNameLst>
                                      </p:cBhvr>
                                      <p:tavLst>
                                        <p:tav tm="0">
                                          <p:val>
                                            <p:fltVal val="0.5"/>
                                          </p:val>
                                        </p:tav>
                                        <p:tav tm="100000">
                                          <p:val>
                                            <p:strVal val="#ppt_x"/>
                                          </p:val>
                                        </p:tav>
                                      </p:tavLst>
                                    </p:anim>
                                    <p:anim calcmode="lin" valueType="num">
                                      <p:cBhvr>
                                        <p:cTn id="10" dur="500" fill="hold"/>
                                        <p:tgtEl>
                                          <p:spTgt spid="226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1746"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72707" name="Text Box 3"/>
          <p:cNvSpPr txBox="1">
            <a:spLocks noChangeArrowheads="1"/>
          </p:cNvSpPr>
          <p:nvPr/>
        </p:nvSpPr>
        <p:spPr bwMode="auto">
          <a:xfrm>
            <a:off x="1371600" y="1752600"/>
            <a:ext cx="6324600" cy="3019425"/>
          </a:xfrm>
          <a:prstGeom prst="rect">
            <a:avLst/>
          </a:prstGeom>
          <a:noFill/>
          <a:ln w="9525">
            <a:noFill/>
            <a:miter lim="800000"/>
            <a:headEnd/>
            <a:tailEnd/>
          </a:ln>
        </p:spPr>
        <p:txBody>
          <a:bodyPr>
            <a:spAutoFit/>
          </a:bodyPr>
          <a:lstStyle/>
          <a:p>
            <a:pPr>
              <a:spcBef>
                <a:spcPct val="50000"/>
              </a:spcBef>
            </a:pPr>
            <a:r>
              <a:rPr lang="en-US" sz="9600">
                <a:solidFill>
                  <a:schemeClr val="bg1"/>
                </a:solidFill>
                <a:latin typeface="Arial Black" pitchFamily="34" charset="0"/>
              </a:rPr>
              <a:t>DAILY DOUBLE</a:t>
            </a:r>
            <a:endParaRPr lang="en-US" sz="3600"/>
          </a:p>
        </p:txBody>
      </p:sp>
      <p:sp>
        <p:nvSpPr>
          <p:cNvPr id="31748"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C 400</a:t>
            </a:r>
            <a:endParaRPr lang="en-US"/>
          </a:p>
        </p:txBody>
      </p:sp>
      <p:sp>
        <p:nvSpPr>
          <p:cNvPr id="72709" name="Text Box 5"/>
          <p:cNvSpPr txBox="1">
            <a:spLocks noChangeArrowheads="1"/>
          </p:cNvSpPr>
          <p:nvPr/>
        </p:nvSpPr>
        <p:spPr bwMode="auto">
          <a:xfrm>
            <a:off x="1371600" y="1752600"/>
            <a:ext cx="6324600" cy="3019425"/>
          </a:xfrm>
          <a:prstGeom prst="rect">
            <a:avLst/>
          </a:prstGeom>
          <a:noFill/>
          <a:ln w="9525">
            <a:noFill/>
            <a:miter lim="800000"/>
            <a:headEnd/>
            <a:tailEnd/>
          </a:ln>
        </p:spPr>
        <p:txBody>
          <a:bodyPr>
            <a:spAutoFit/>
          </a:bodyPr>
          <a:lstStyle/>
          <a:p>
            <a:pPr>
              <a:spcBef>
                <a:spcPct val="50000"/>
              </a:spcBef>
            </a:pPr>
            <a:r>
              <a:rPr lang="en-US" sz="9600">
                <a:solidFill>
                  <a:schemeClr val="bg1"/>
                </a:solidFill>
                <a:latin typeface="Arial Black" pitchFamily="34" charset="0"/>
              </a:rPr>
              <a:t>DAILY DOUBLE</a:t>
            </a:r>
            <a:endParaRPr lang="en-US" sz="3600"/>
          </a:p>
        </p:txBody>
      </p:sp>
      <p:sp>
        <p:nvSpPr>
          <p:cNvPr id="72710" name="Text Box 6"/>
          <p:cNvSpPr txBox="1">
            <a:spLocks noChangeArrowheads="1"/>
          </p:cNvSpPr>
          <p:nvPr/>
        </p:nvSpPr>
        <p:spPr bwMode="auto">
          <a:xfrm>
            <a:off x="1371600" y="2819400"/>
            <a:ext cx="6324600" cy="823913"/>
          </a:xfrm>
          <a:prstGeom prst="rect">
            <a:avLst/>
          </a:prstGeom>
          <a:noFill/>
          <a:ln w="9525">
            <a:noFill/>
            <a:miter lim="800000"/>
            <a:headEnd/>
            <a:tailEnd/>
          </a:ln>
        </p:spPr>
        <p:txBody>
          <a:bodyPr>
            <a:spAutoFit/>
          </a:bodyPr>
          <a:lstStyle/>
          <a:p>
            <a:pPr>
              <a:spcBef>
                <a:spcPct val="50000"/>
              </a:spcBef>
            </a:pPr>
            <a:r>
              <a:rPr lang="en-US" sz="4800">
                <a:solidFill>
                  <a:schemeClr val="bg1"/>
                </a:solidFill>
              </a:rPr>
              <a:t>Place A Wager</a:t>
            </a:r>
            <a:endParaRPr lang="en-US" sz="360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72707"/>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1000"/>
                                  </p:stCondLst>
                                  <p:childTnLst>
                                    <p:set>
                                      <p:cBhvr>
                                        <p:cTn id="9" dur="1000">
                                          <p:stCondLst>
                                            <p:cond delay="0"/>
                                          </p:stCondLst>
                                        </p:cTn>
                                        <p:tgtEl>
                                          <p:spTgt spid="72709"/>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72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utoUpdateAnimBg="0"/>
      <p:bldP spid="72709" grpId="0" autoUpdateAnimBg="0"/>
      <p:bldP spid="72710"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2770"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32771" name="Text Box 3"/>
          <p:cNvSpPr txBox="1">
            <a:spLocks noChangeArrowheads="1"/>
          </p:cNvSpPr>
          <p:nvPr/>
        </p:nvSpPr>
        <p:spPr bwMode="auto">
          <a:xfrm>
            <a:off x="1371600" y="2667000"/>
            <a:ext cx="6324600" cy="1754327"/>
          </a:xfrm>
          <a:prstGeom prst="rect">
            <a:avLst/>
          </a:prstGeom>
          <a:noFill/>
          <a:ln w="9525">
            <a:noFill/>
            <a:miter lim="800000"/>
            <a:headEnd/>
            <a:tailEnd/>
          </a:ln>
        </p:spPr>
        <p:txBody>
          <a:bodyPr>
            <a:spAutoFit/>
          </a:bodyPr>
          <a:lstStyle/>
          <a:p>
            <a:pPr lvl="0"/>
            <a:r>
              <a:rPr lang="en-US" sz="3600" dirty="0" smtClean="0">
                <a:solidFill>
                  <a:srgbClr val="FFFFFF"/>
                </a:solidFill>
              </a:rPr>
              <a:t>The first permanent English settlement in the New World was:</a:t>
            </a:r>
            <a:r>
              <a:rPr lang="en-GB" sz="3600" dirty="0" smtClean="0">
                <a:solidFill>
                  <a:srgbClr val="FFFFFF"/>
                </a:solidFill>
              </a:rPr>
              <a:t> </a:t>
            </a:r>
            <a:endParaRPr lang="en-GB" sz="3600" dirty="0">
              <a:solidFill>
                <a:srgbClr val="FFFFFF"/>
              </a:solidFill>
            </a:endParaRPr>
          </a:p>
        </p:txBody>
      </p:sp>
      <p:sp>
        <p:nvSpPr>
          <p:cNvPr id="32772"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C 400</a:t>
            </a:r>
            <a:endParaRPr lang="en-US"/>
          </a:p>
        </p:txBody>
      </p:sp>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3794"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33795" name="Text Box 3"/>
          <p:cNvSpPr txBox="1">
            <a:spLocks noChangeArrowheads="1"/>
          </p:cNvSpPr>
          <p:nvPr/>
        </p:nvSpPr>
        <p:spPr bwMode="auto">
          <a:xfrm>
            <a:off x="1371600" y="2667000"/>
            <a:ext cx="6324600" cy="707886"/>
          </a:xfrm>
          <a:prstGeom prst="rect">
            <a:avLst/>
          </a:prstGeom>
          <a:noFill/>
          <a:ln w="9525">
            <a:noFill/>
            <a:miter lim="800000"/>
            <a:headEnd/>
            <a:tailEnd/>
          </a:ln>
        </p:spPr>
        <p:txBody>
          <a:bodyPr>
            <a:spAutoFit/>
          </a:bodyPr>
          <a:lstStyle/>
          <a:p>
            <a:pPr lvl="0"/>
            <a:r>
              <a:rPr lang="en-US" sz="4000" dirty="0" smtClean="0">
                <a:solidFill>
                  <a:srgbClr val="FFFFFF"/>
                </a:solidFill>
              </a:rPr>
              <a:t>St. Augustine.</a:t>
            </a:r>
            <a:endParaRPr lang="en-GB" sz="4000" dirty="0">
              <a:solidFill>
                <a:srgbClr val="FFFFFF"/>
              </a:solidFill>
            </a:endParaRPr>
          </a:p>
        </p:txBody>
      </p:sp>
      <p:sp>
        <p:nvSpPr>
          <p:cNvPr id="33796"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C 400</a:t>
            </a:r>
            <a:endParaRPr lang="en-US"/>
          </a:p>
        </p:txBody>
      </p:sp>
    </p:spTree>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4818"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34819" name="Text Box 3"/>
          <p:cNvSpPr txBox="1">
            <a:spLocks noChangeArrowheads="1"/>
          </p:cNvSpPr>
          <p:nvPr/>
        </p:nvSpPr>
        <p:spPr bwMode="auto">
          <a:xfrm>
            <a:off x="1371600" y="2667000"/>
            <a:ext cx="6324600" cy="2554545"/>
          </a:xfrm>
          <a:prstGeom prst="rect">
            <a:avLst/>
          </a:prstGeom>
          <a:noFill/>
          <a:ln w="9525">
            <a:noFill/>
            <a:miter lim="800000"/>
            <a:headEnd/>
            <a:tailEnd/>
          </a:ln>
        </p:spPr>
        <p:txBody>
          <a:bodyPr>
            <a:spAutoFit/>
          </a:bodyPr>
          <a:lstStyle/>
          <a:p>
            <a:pPr lvl="0"/>
            <a:r>
              <a:rPr lang="en-US" sz="4000" dirty="0" smtClean="0">
                <a:solidFill>
                  <a:srgbClr val="FFFFFF"/>
                </a:solidFill>
              </a:rPr>
              <a:t>Close regulation of trade and commerce for the benefit of the government. (Taxing all imported and exported goods)</a:t>
            </a:r>
            <a:endParaRPr lang="en-GB" sz="4000" dirty="0">
              <a:solidFill>
                <a:srgbClr val="FFFFFF"/>
              </a:solidFill>
            </a:endParaRPr>
          </a:p>
        </p:txBody>
      </p:sp>
      <p:sp>
        <p:nvSpPr>
          <p:cNvPr id="34820"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C 500</a:t>
            </a:r>
            <a:endParaRPr lang="en-US"/>
          </a:p>
        </p:txBody>
      </p:sp>
    </p:spTree>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5842"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35843" name="Text Box 3"/>
          <p:cNvSpPr txBox="1">
            <a:spLocks noChangeArrowheads="1"/>
          </p:cNvSpPr>
          <p:nvPr/>
        </p:nvSpPr>
        <p:spPr bwMode="auto">
          <a:xfrm>
            <a:off x="1524000" y="2514600"/>
            <a:ext cx="6096000" cy="707886"/>
          </a:xfrm>
          <a:prstGeom prst="rect">
            <a:avLst/>
          </a:prstGeom>
          <a:noFill/>
          <a:ln w="9525">
            <a:noFill/>
            <a:miter lim="800000"/>
            <a:headEnd/>
            <a:tailEnd/>
          </a:ln>
        </p:spPr>
        <p:txBody>
          <a:bodyPr wrap="square">
            <a:spAutoFit/>
          </a:bodyPr>
          <a:lstStyle/>
          <a:p>
            <a:pPr>
              <a:spcBef>
                <a:spcPct val="50000"/>
              </a:spcBef>
            </a:pPr>
            <a:r>
              <a:rPr lang="en-US" sz="4000" dirty="0" smtClean="0">
                <a:solidFill>
                  <a:schemeClr val="bg1"/>
                </a:solidFill>
              </a:rPr>
              <a:t>What is Mercantilism?</a:t>
            </a:r>
            <a:endParaRPr lang="en-US" sz="3600" dirty="0"/>
          </a:p>
        </p:txBody>
      </p:sp>
      <p:sp>
        <p:nvSpPr>
          <p:cNvPr id="35844" name="Text Box 4"/>
          <p:cNvSpPr txBox="1">
            <a:spLocks noChangeArrowheads="1"/>
          </p:cNvSpPr>
          <p:nvPr/>
        </p:nvSpPr>
        <p:spPr bwMode="auto">
          <a:xfrm>
            <a:off x="8213725" y="6397625"/>
            <a:ext cx="920750" cy="457200"/>
          </a:xfrm>
          <a:prstGeom prst="rect">
            <a:avLst/>
          </a:prstGeom>
          <a:noFill/>
          <a:ln w="9525">
            <a:noFill/>
            <a:miter lim="800000"/>
            <a:headEnd/>
            <a:tailEnd/>
          </a:ln>
        </p:spPr>
        <p:txBody>
          <a:bodyPr wrap="none">
            <a:spAutoFit/>
          </a:bodyPr>
          <a:lstStyle/>
          <a:p>
            <a:r>
              <a:rPr lang="en-US">
                <a:solidFill>
                  <a:schemeClr val="bg1"/>
                </a:solidFill>
              </a:rPr>
              <a:t>C 500</a:t>
            </a:r>
            <a:endParaRPr lang="en-US"/>
          </a:p>
        </p:txBody>
      </p:sp>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6866"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36867" name="Text Box 3"/>
          <p:cNvSpPr txBox="1">
            <a:spLocks noChangeArrowheads="1"/>
          </p:cNvSpPr>
          <p:nvPr/>
        </p:nvSpPr>
        <p:spPr bwMode="auto">
          <a:xfrm>
            <a:off x="1447800" y="2057400"/>
            <a:ext cx="6324600" cy="3170099"/>
          </a:xfrm>
          <a:prstGeom prst="rect">
            <a:avLst/>
          </a:prstGeom>
          <a:noFill/>
          <a:ln w="9525">
            <a:noFill/>
            <a:miter lim="800000"/>
            <a:headEnd/>
            <a:tailEnd/>
          </a:ln>
        </p:spPr>
        <p:txBody>
          <a:bodyPr>
            <a:spAutoFit/>
          </a:bodyPr>
          <a:lstStyle/>
          <a:p>
            <a:pPr>
              <a:spcBef>
                <a:spcPct val="50000"/>
              </a:spcBef>
            </a:pPr>
            <a:r>
              <a:rPr lang="en-US" sz="4000" dirty="0" smtClean="0">
                <a:solidFill>
                  <a:srgbClr val="FFFFFF"/>
                </a:solidFill>
              </a:rPr>
              <a:t>During the late 17</a:t>
            </a:r>
            <a:r>
              <a:rPr lang="en-US" sz="4000" baseline="30000" dirty="0" smtClean="0">
                <a:solidFill>
                  <a:srgbClr val="FFFFFF"/>
                </a:solidFill>
              </a:rPr>
              <a:t>th</a:t>
            </a:r>
            <a:r>
              <a:rPr lang="en-US" sz="4000" dirty="0" smtClean="0">
                <a:solidFill>
                  <a:srgbClr val="FFFFFF"/>
                </a:solidFill>
              </a:rPr>
              <a:t> century and early 18</a:t>
            </a:r>
            <a:r>
              <a:rPr lang="en-US" sz="4000" baseline="30000" dirty="0" smtClean="0">
                <a:solidFill>
                  <a:srgbClr val="FFFFFF"/>
                </a:solidFill>
              </a:rPr>
              <a:t>th</a:t>
            </a:r>
            <a:r>
              <a:rPr lang="en-US" sz="4000" dirty="0" smtClean="0">
                <a:solidFill>
                  <a:srgbClr val="FFFFFF"/>
                </a:solidFill>
              </a:rPr>
              <a:t> century, South Carolina was under the rule of the Lords Proprietors. Who were the Lords Proprietors?</a:t>
            </a:r>
            <a:r>
              <a:rPr lang="en-GB" sz="4000" dirty="0" smtClean="0">
                <a:solidFill>
                  <a:srgbClr val="FFFFFF"/>
                </a:solidFill>
              </a:rPr>
              <a:t> </a:t>
            </a:r>
            <a:endParaRPr lang="en-US" sz="3600" dirty="0">
              <a:solidFill>
                <a:srgbClr val="FFFFFF"/>
              </a:solidFill>
            </a:endParaRPr>
          </a:p>
        </p:txBody>
      </p:sp>
      <p:sp>
        <p:nvSpPr>
          <p:cNvPr id="36868"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D 100</a:t>
            </a:r>
            <a:endParaRPr lang="en-US"/>
          </a:p>
        </p:txBody>
      </p:sp>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7890"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37891" name="Text Box 3"/>
          <p:cNvSpPr txBox="1">
            <a:spLocks noChangeArrowheads="1"/>
          </p:cNvSpPr>
          <p:nvPr/>
        </p:nvSpPr>
        <p:spPr bwMode="auto">
          <a:xfrm>
            <a:off x="1371600" y="2667000"/>
            <a:ext cx="6324600" cy="1938992"/>
          </a:xfrm>
          <a:prstGeom prst="rect">
            <a:avLst/>
          </a:prstGeom>
          <a:noFill/>
          <a:ln w="9525">
            <a:noFill/>
            <a:miter lim="800000"/>
            <a:headEnd/>
            <a:tailEnd/>
          </a:ln>
        </p:spPr>
        <p:txBody>
          <a:bodyPr>
            <a:spAutoFit/>
          </a:bodyPr>
          <a:lstStyle/>
          <a:p>
            <a:pPr lvl="0"/>
            <a:r>
              <a:rPr lang="en-US" sz="4000" dirty="0" smtClean="0">
                <a:solidFill>
                  <a:srgbClr val="FFFFFF"/>
                </a:solidFill>
              </a:rPr>
              <a:t>Men who received large areas of land from the King of England as payment</a:t>
            </a:r>
            <a:endParaRPr lang="en-GB" sz="4000" dirty="0">
              <a:solidFill>
                <a:srgbClr val="FFFFFF"/>
              </a:solidFill>
            </a:endParaRPr>
          </a:p>
        </p:txBody>
      </p:sp>
      <p:sp>
        <p:nvSpPr>
          <p:cNvPr id="37892"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D 100</a:t>
            </a:r>
            <a:endParaRPr lang="en-US"/>
          </a:p>
        </p:txBody>
      </p:sp>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8914"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38915" name="Text Box 3"/>
          <p:cNvSpPr txBox="1">
            <a:spLocks noChangeArrowheads="1"/>
          </p:cNvSpPr>
          <p:nvPr/>
        </p:nvSpPr>
        <p:spPr bwMode="auto">
          <a:xfrm>
            <a:off x="914400" y="685800"/>
            <a:ext cx="7543800" cy="3785652"/>
          </a:xfrm>
          <a:prstGeom prst="rect">
            <a:avLst/>
          </a:prstGeom>
          <a:noFill/>
          <a:ln w="9525">
            <a:noFill/>
            <a:miter lim="800000"/>
            <a:headEnd/>
            <a:tailEnd/>
          </a:ln>
        </p:spPr>
        <p:txBody>
          <a:bodyPr wrap="square">
            <a:spAutoFit/>
          </a:bodyPr>
          <a:lstStyle/>
          <a:p>
            <a:pPr lvl="0"/>
            <a:r>
              <a:rPr lang="en-US" sz="4000" dirty="0" smtClean="0">
                <a:solidFill>
                  <a:srgbClr val="FFFFFF"/>
                </a:solidFill>
              </a:rPr>
              <a:t>Many of the early settlers in South Carolina were English men who had previously settled in Barbados. Why did these “Barbadians” have so much success when they came to South Carolina?</a:t>
            </a:r>
            <a:endParaRPr lang="en-GB" sz="4000" dirty="0">
              <a:solidFill>
                <a:srgbClr val="FFFFFF"/>
              </a:solidFill>
            </a:endParaRPr>
          </a:p>
        </p:txBody>
      </p:sp>
      <p:sp>
        <p:nvSpPr>
          <p:cNvPr id="38916"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D 200</a:t>
            </a:r>
            <a:endParaRPr lang="en-US"/>
          </a:p>
        </p:txBody>
      </p:sp>
    </p:spTree>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9938"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39939" name="Text Box 3"/>
          <p:cNvSpPr txBox="1">
            <a:spLocks noChangeArrowheads="1"/>
          </p:cNvSpPr>
          <p:nvPr/>
        </p:nvSpPr>
        <p:spPr bwMode="auto">
          <a:xfrm>
            <a:off x="914400" y="3048000"/>
            <a:ext cx="7391400" cy="1754327"/>
          </a:xfrm>
          <a:prstGeom prst="rect">
            <a:avLst/>
          </a:prstGeom>
          <a:noFill/>
          <a:ln w="9525">
            <a:noFill/>
            <a:miter lim="800000"/>
            <a:headEnd/>
            <a:tailEnd/>
          </a:ln>
        </p:spPr>
        <p:txBody>
          <a:bodyPr wrap="square">
            <a:spAutoFit/>
          </a:bodyPr>
          <a:lstStyle/>
          <a:p>
            <a:pPr lvl="0"/>
            <a:r>
              <a:rPr lang="en-US" sz="3600" dirty="0" smtClean="0">
                <a:solidFill>
                  <a:srgbClr val="FFFFFF"/>
                </a:solidFill>
              </a:rPr>
              <a:t>They adopted a plantation system similar to the one they had used in Barbados.</a:t>
            </a:r>
            <a:endParaRPr lang="en-GB" sz="3600" dirty="0">
              <a:solidFill>
                <a:srgbClr val="FFFFFF"/>
              </a:solidFill>
            </a:endParaRPr>
          </a:p>
        </p:txBody>
      </p:sp>
      <p:sp>
        <p:nvSpPr>
          <p:cNvPr id="39940"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D 200</a:t>
            </a:r>
            <a:endParaRPr lang="en-US"/>
          </a:p>
        </p:txBody>
      </p:sp>
    </p:spTree>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0962"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0963" name="Text Box 3"/>
          <p:cNvSpPr txBox="1">
            <a:spLocks noChangeArrowheads="1"/>
          </p:cNvSpPr>
          <p:nvPr/>
        </p:nvSpPr>
        <p:spPr bwMode="auto">
          <a:xfrm>
            <a:off x="1371600" y="2667000"/>
            <a:ext cx="6324600" cy="1323439"/>
          </a:xfrm>
          <a:prstGeom prst="rect">
            <a:avLst/>
          </a:prstGeom>
          <a:noFill/>
          <a:ln w="9525">
            <a:noFill/>
            <a:miter lim="800000"/>
            <a:headEnd/>
            <a:tailEnd/>
          </a:ln>
        </p:spPr>
        <p:txBody>
          <a:bodyPr>
            <a:spAutoFit/>
          </a:bodyPr>
          <a:lstStyle/>
          <a:p>
            <a:pPr>
              <a:spcBef>
                <a:spcPct val="50000"/>
              </a:spcBef>
            </a:pPr>
            <a:r>
              <a:rPr lang="en-US" sz="4000" dirty="0" smtClean="0">
                <a:solidFill>
                  <a:srgbClr val="FFFFFF"/>
                </a:solidFill>
              </a:rPr>
              <a:t>Who were indentured servants?</a:t>
            </a:r>
            <a:endParaRPr lang="en-US" sz="4000" dirty="0">
              <a:solidFill>
                <a:srgbClr val="FFFFFF"/>
              </a:solidFill>
            </a:endParaRPr>
          </a:p>
        </p:txBody>
      </p:sp>
      <p:sp>
        <p:nvSpPr>
          <p:cNvPr id="40964"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D 300</a:t>
            </a:r>
            <a:endParaRPr lang="en-US"/>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122"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5124" name="Text Box 6"/>
          <p:cNvSpPr txBox="1">
            <a:spLocks noChangeArrowheads="1"/>
          </p:cNvSpPr>
          <p:nvPr/>
        </p:nvSpPr>
        <p:spPr bwMode="auto">
          <a:xfrm>
            <a:off x="8205788" y="6400800"/>
            <a:ext cx="938212" cy="457200"/>
          </a:xfrm>
          <a:prstGeom prst="rect">
            <a:avLst/>
          </a:prstGeom>
          <a:noFill/>
          <a:ln w="9525">
            <a:noFill/>
            <a:miter lim="800000"/>
            <a:headEnd/>
            <a:tailEnd/>
          </a:ln>
        </p:spPr>
        <p:txBody>
          <a:bodyPr wrap="none">
            <a:spAutoFit/>
          </a:bodyPr>
          <a:lstStyle/>
          <a:p>
            <a:r>
              <a:rPr lang="en-US">
                <a:solidFill>
                  <a:schemeClr val="bg1"/>
                </a:solidFill>
              </a:rPr>
              <a:t>A 100</a:t>
            </a:r>
            <a:endParaRPr lang="en-US"/>
          </a:p>
        </p:txBody>
      </p:sp>
      <p:sp>
        <p:nvSpPr>
          <p:cNvPr id="4" name="TextBox 3"/>
          <p:cNvSpPr txBox="1"/>
          <p:nvPr/>
        </p:nvSpPr>
        <p:spPr>
          <a:xfrm>
            <a:off x="685800" y="838200"/>
            <a:ext cx="7010400" cy="3785652"/>
          </a:xfrm>
          <a:prstGeom prst="rect">
            <a:avLst/>
          </a:prstGeom>
          <a:noFill/>
        </p:spPr>
        <p:txBody>
          <a:bodyPr wrap="square" rtlCol="0">
            <a:spAutoFit/>
          </a:bodyPr>
          <a:lstStyle/>
          <a:p>
            <a:r>
              <a:rPr lang="en-US" sz="4800" dirty="0" smtClean="0">
                <a:solidFill>
                  <a:schemeClr val="bg1"/>
                </a:solidFill>
              </a:rPr>
              <a:t>What made it possible for Native Americans to create settlements instead of having to maintain a nomadic lifestyle?</a:t>
            </a:r>
            <a:r>
              <a:rPr lang="en-GB" sz="4800" dirty="0" smtClean="0">
                <a:solidFill>
                  <a:schemeClr val="bg1"/>
                </a:solidFill>
              </a:rPr>
              <a:t> </a:t>
            </a:r>
            <a:endParaRPr lang="en-US" sz="4800" dirty="0">
              <a:solidFill>
                <a:schemeClr val="bg1"/>
              </a:solidFill>
            </a:endParaRP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1986"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1987" name="Text Box 3"/>
          <p:cNvSpPr txBox="1">
            <a:spLocks noChangeArrowheads="1"/>
          </p:cNvSpPr>
          <p:nvPr/>
        </p:nvSpPr>
        <p:spPr bwMode="auto">
          <a:xfrm>
            <a:off x="1371600" y="2667000"/>
            <a:ext cx="6324600" cy="2554545"/>
          </a:xfrm>
          <a:prstGeom prst="rect">
            <a:avLst/>
          </a:prstGeom>
          <a:noFill/>
          <a:ln w="9525">
            <a:noFill/>
            <a:miter lim="800000"/>
            <a:headEnd/>
            <a:tailEnd/>
          </a:ln>
        </p:spPr>
        <p:txBody>
          <a:bodyPr>
            <a:spAutoFit/>
          </a:bodyPr>
          <a:lstStyle/>
          <a:p>
            <a:pPr lvl="0"/>
            <a:r>
              <a:rPr lang="en-US" sz="4000" dirty="0" smtClean="0">
                <a:solidFill>
                  <a:srgbClr val="FFFFFF"/>
                </a:solidFill>
              </a:rPr>
              <a:t>They needed to pay for their passage across the Atlantic, which brought them to the New World from Europe.</a:t>
            </a:r>
            <a:endParaRPr lang="en-GB" sz="4000" dirty="0">
              <a:solidFill>
                <a:srgbClr val="FFFFFF"/>
              </a:solidFill>
            </a:endParaRPr>
          </a:p>
        </p:txBody>
      </p:sp>
      <p:sp>
        <p:nvSpPr>
          <p:cNvPr id="41988"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D 300</a:t>
            </a:r>
            <a:endParaRPr lang="en-US"/>
          </a:p>
        </p:txBody>
      </p:sp>
    </p:spTree>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3010"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solidFill>
                <a:srgbClr val="FFFFFF"/>
              </a:solidFill>
            </a:endParaRPr>
          </a:p>
        </p:txBody>
      </p:sp>
      <p:sp>
        <p:nvSpPr>
          <p:cNvPr id="43011" name="Text Box 3"/>
          <p:cNvSpPr txBox="1">
            <a:spLocks noChangeArrowheads="1"/>
          </p:cNvSpPr>
          <p:nvPr/>
        </p:nvSpPr>
        <p:spPr bwMode="auto">
          <a:xfrm>
            <a:off x="1371600" y="1752600"/>
            <a:ext cx="6324600" cy="3785652"/>
          </a:xfrm>
          <a:prstGeom prst="rect">
            <a:avLst/>
          </a:prstGeom>
          <a:noFill/>
          <a:ln w="9525">
            <a:noFill/>
            <a:miter lim="800000"/>
            <a:headEnd/>
            <a:tailEnd/>
          </a:ln>
        </p:spPr>
        <p:txBody>
          <a:bodyPr>
            <a:spAutoFit/>
          </a:bodyPr>
          <a:lstStyle/>
          <a:p>
            <a:pPr lvl="0"/>
            <a:r>
              <a:rPr lang="en-US" sz="4000" dirty="0" smtClean="0">
                <a:solidFill>
                  <a:srgbClr val="FFFFFF"/>
                </a:solidFill>
              </a:rPr>
              <a:t>The colony of Pennsylvania was settled by a group of English dissenters who were opposed to violence and slavery. What was the name of this group?</a:t>
            </a:r>
            <a:r>
              <a:rPr lang="en-GB" sz="4000" dirty="0" smtClean="0">
                <a:solidFill>
                  <a:srgbClr val="FFFFFF"/>
                </a:solidFill>
              </a:rPr>
              <a:t> </a:t>
            </a:r>
            <a:endParaRPr lang="en-GB" sz="4000" dirty="0">
              <a:solidFill>
                <a:srgbClr val="FFFFFF"/>
              </a:solidFill>
            </a:endParaRPr>
          </a:p>
        </p:txBody>
      </p:sp>
      <p:sp>
        <p:nvSpPr>
          <p:cNvPr id="43012"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rgbClr val="FFFFFF"/>
                </a:solidFill>
              </a:rPr>
              <a:t>D 400</a:t>
            </a:r>
          </a:p>
        </p:txBody>
      </p:sp>
    </p:spTree>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4034"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4035" name="Text Box 3"/>
          <p:cNvSpPr txBox="1">
            <a:spLocks noChangeArrowheads="1"/>
          </p:cNvSpPr>
          <p:nvPr/>
        </p:nvSpPr>
        <p:spPr bwMode="auto">
          <a:xfrm>
            <a:off x="1371600" y="1752600"/>
            <a:ext cx="6324600" cy="707886"/>
          </a:xfrm>
          <a:prstGeom prst="rect">
            <a:avLst/>
          </a:prstGeom>
          <a:noFill/>
          <a:ln w="9525">
            <a:noFill/>
            <a:miter lim="800000"/>
            <a:headEnd/>
            <a:tailEnd/>
          </a:ln>
        </p:spPr>
        <p:txBody>
          <a:bodyPr>
            <a:spAutoFit/>
          </a:bodyPr>
          <a:lstStyle/>
          <a:p>
            <a:pPr lvl="0"/>
            <a:r>
              <a:rPr lang="en-US" sz="4000" dirty="0" smtClean="0">
                <a:solidFill>
                  <a:srgbClr val="FFFFFF"/>
                </a:solidFill>
              </a:rPr>
              <a:t>The Quakers</a:t>
            </a:r>
            <a:endParaRPr lang="en-GB" sz="4000" dirty="0">
              <a:solidFill>
                <a:srgbClr val="FFFFFF"/>
              </a:solidFill>
            </a:endParaRPr>
          </a:p>
        </p:txBody>
      </p:sp>
      <p:sp>
        <p:nvSpPr>
          <p:cNvPr id="44036"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D 400</a:t>
            </a:r>
            <a:endParaRPr lang="en-US"/>
          </a:p>
        </p:txBody>
      </p:sp>
    </p:spTree>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5058"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5059" name="Text Box 3"/>
          <p:cNvSpPr txBox="1">
            <a:spLocks noChangeArrowheads="1"/>
          </p:cNvSpPr>
          <p:nvPr/>
        </p:nvSpPr>
        <p:spPr bwMode="auto">
          <a:xfrm>
            <a:off x="1371600" y="2667000"/>
            <a:ext cx="6324600" cy="2554545"/>
          </a:xfrm>
          <a:prstGeom prst="rect">
            <a:avLst/>
          </a:prstGeom>
          <a:noFill/>
          <a:ln w="9525">
            <a:noFill/>
            <a:miter lim="800000"/>
            <a:headEnd/>
            <a:tailEnd/>
          </a:ln>
        </p:spPr>
        <p:txBody>
          <a:bodyPr>
            <a:spAutoFit/>
          </a:bodyPr>
          <a:lstStyle/>
          <a:p>
            <a:pPr lvl="0"/>
            <a:r>
              <a:rPr lang="en-US" sz="4000" dirty="0" smtClean="0">
                <a:solidFill>
                  <a:srgbClr val="FFFFFF"/>
                </a:solidFill>
              </a:rPr>
              <a:t>When it was originally settled, South Carolina was known as a “Proprietary Colony.” What did this mean?</a:t>
            </a:r>
            <a:endParaRPr lang="en-GB" sz="4000" dirty="0">
              <a:solidFill>
                <a:srgbClr val="FFFFFF"/>
              </a:solidFill>
            </a:endParaRPr>
          </a:p>
        </p:txBody>
      </p:sp>
      <p:sp>
        <p:nvSpPr>
          <p:cNvPr id="45060"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D 500</a:t>
            </a:r>
            <a:endParaRPr lang="en-US"/>
          </a:p>
        </p:txBody>
      </p:sp>
    </p:spTree>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6082"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6083" name="Text Box 3"/>
          <p:cNvSpPr txBox="1">
            <a:spLocks noChangeArrowheads="1"/>
          </p:cNvSpPr>
          <p:nvPr/>
        </p:nvSpPr>
        <p:spPr bwMode="auto">
          <a:xfrm>
            <a:off x="1143000" y="2438400"/>
            <a:ext cx="7239000" cy="2554545"/>
          </a:xfrm>
          <a:prstGeom prst="rect">
            <a:avLst/>
          </a:prstGeom>
          <a:noFill/>
          <a:ln w="9525">
            <a:noFill/>
            <a:miter lim="800000"/>
            <a:headEnd/>
            <a:tailEnd/>
          </a:ln>
        </p:spPr>
        <p:txBody>
          <a:bodyPr wrap="square">
            <a:spAutoFit/>
          </a:bodyPr>
          <a:lstStyle/>
          <a:p>
            <a:pPr lvl="0"/>
            <a:r>
              <a:rPr lang="en-US" sz="4000" dirty="0" smtClean="0">
                <a:solidFill>
                  <a:srgbClr val="FFFFFF"/>
                </a:solidFill>
              </a:rPr>
              <a:t>South Carolina was not ruled directly by the King of England, but was instead ruled by a group of Lords Proprietors.</a:t>
            </a:r>
            <a:endParaRPr lang="en-GB" sz="4000" dirty="0">
              <a:solidFill>
                <a:srgbClr val="FFFFFF"/>
              </a:solidFill>
            </a:endParaRPr>
          </a:p>
        </p:txBody>
      </p:sp>
      <p:sp>
        <p:nvSpPr>
          <p:cNvPr id="46084"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D 500</a:t>
            </a:r>
            <a:endParaRPr lang="en-US"/>
          </a:p>
        </p:txBody>
      </p:sp>
    </p:spTree>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7106"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7107" name="Text Box 3"/>
          <p:cNvSpPr txBox="1">
            <a:spLocks noChangeArrowheads="1"/>
          </p:cNvSpPr>
          <p:nvPr/>
        </p:nvSpPr>
        <p:spPr bwMode="auto">
          <a:xfrm>
            <a:off x="1371600" y="2667000"/>
            <a:ext cx="6324600" cy="1323439"/>
          </a:xfrm>
          <a:prstGeom prst="rect">
            <a:avLst/>
          </a:prstGeom>
          <a:noFill/>
          <a:ln w="9525">
            <a:noFill/>
            <a:miter lim="800000"/>
            <a:headEnd/>
            <a:tailEnd/>
          </a:ln>
        </p:spPr>
        <p:txBody>
          <a:bodyPr>
            <a:spAutoFit/>
          </a:bodyPr>
          <a:lstStyle/>
          <a:p>
            <a:pPr>
              <a:spcBef>
                <a:spcPct val="50000"/>
              </a:spcBef>
            </a:pPr>
            <a:r>
              <a:rPr lang="en-US" sz="4000" dirty="0" smtClean="0">
                <a:solidFill>
                  <a:srgbClr val="FFFFFF"/>
                </a:solidFill>
              </a:rPr>
              <a:t>The term “middle passage” refers to:</a:t>
            </a:r>
            <a:endParaRPr lang="en-US" sz="3600" dirty="0">
              <a:solidFill>
                <a:srgbClr val="FFFFFF"/>
              </a:solidFill>
            </a:endParaRPr>
          </a:p>
        </p:txBody>
      </p:sp>
      <p:sp>
        <p:nvSpPr>
          <p:cNvPr id="47108" name="Text Box 4"/>
          <p:cNvSpPr txBox="1">
            <a:spLocks noChangeArrowheads="1"/>
          </p:cNvSpPr>
          <p:nvPr/>
        </p:nvSpPr>
        <p:spPr bwMode="auto">
          <a:xfrm>
            <a:off x="8223250" y="6397625"/>
            <a:ext cx="903288" cy="457200"/>
          </a:xfrm>
          <a:prstGeom prst="rect">
            <a:avLst/>
          </a:prstGeom>
          <a:noFill/>
          <a:ln w="9525">
            <a:noFill/>
            <a:miter lim="800000"/>
            <a:headEnd/>
            <a:tailEnd/>
          </a:ln>
        </p:spPr>
        <p:txBody>
          <a:bodyPr wrap="none">
            <a:spAutoFit/>
          </a:bodyPr>
          <a:lstStyle/>
          <a:p>
            <a:r>
              <a:rPr lang="en-US">
                <a:solidFill>
                  <a:schemeClr val="bg1"/>
                </a:solidFill>
              </a:rPr>
              <a:t>E 100</a:t>
            </a:r>
            <a:endParaRPr lang="en-US"/>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8130"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8131" name="Text Box 3"/>
          <p:cNvSpPr txBox="1">
            <a:spLocks noChangeArrowheads="1"/>
          </p:cNvSpPr>
          <p:nvPr/>
        </p:nvSpPr>
        <p:spPr bwMode="auto">
          <a:xfrm>
            <a:off x="1371600" y="2667000"/>
            <a:ext cx="6324600" cy="1938992"/>
          </a:xfrm>
          <a:prstGeom prst="rect">
            <a:avLst/>
          </a:prstGeom>
          <a:noFill/>
          <a:ln w="9525">
            <a:noFill/>
            <a:miter lim="800000"/>
            <a:headEnd/>
            <a:tailEnd/>
          </a:ln>
        </p:spPr>
        <p:txBody>
          <a:bodyPr>
            <a:spAutoFit/>
          </a:bodyPr>
          <a:lstStyle/>
          <a:p>
            <a:pPr lvl="0"/>
            <a:r>
              <a:rPr lang="en-US" sz="4000" dirty="0" smtClean="0">
                <a:solidFill>
                  <a:srgbClr val="FFFFFF"/>
                </a:solidFill>
              </a:rPr>
              <a:t>The route from Africa to the Americas for enslaved Africans.</a:t>
            </a:r>
            <a:endParaRPr lang="en-GB" sz="4000" dirty="0">
              <a:solidFill>
                <a:srgbClr val="FFFFFF"/>
              </a:solidFill>
            </a:endParaRPr>
          </a:p>
        </p:txBody>
      </p:sp>
      <p:sp>
        <p:nvSpPr>
          <p:cNvPr id="48132" name="Text Box 4"/>
          <p:cNvSpPr txBox="1">
            <a:spLocks noChangeArrowheads="1"/>
          </p:cNvSpPr>
          <p:nvPr/>
        </p:nvSpPr>
        <p:spPr bwMode="auto">
          <a:xfrm>
            <a:off x="8223250" y="6397625"/>
            <a:ext cx="903288" cy="457200"/>
          </a:xfrm>
          <a:prstGeom prst="rect">
            <a:avLst/>
          </a:prstGeom>
          <a:noFill/>
          <a:ln w="9525">
            <a:noFill/>
            <a:miter lim="800000"/>
            <a:headEnd/>
            <a:tailEnd/>
          </a:ln>
        </p:spPr>
        <p:txBody>
          <a:bodyPr wrap="none">
            <a:spAutoFit/>
          </a:bodyPr>
          <a:lstStyle/>
          <a:p>
            <a:r>
              <a:rPr lang="en-US">
                <a:solidFill>
                  <a:schemeClr val="bg1"/>
                </a:solidFill>
              </a:rPr>
              <a:t>E 100</a:t>
            </a:r>
            <a:endParaRPr lang="en-US"/>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9154"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49155" name="Text Box 3"/>
          <p:cNvSpPr txBox="1">
            <a:spLocks noChangeArrowheads="1"/>
          </p:cNvSpPr>
          <p:nvPr/>
        </p:nvSpPr>
        <p:spPr bwMode="auto">
          <a:xfrm>
            <a:off x="1371600" y="2667000"/>
            <a:ext cx="6324600" cy="1938992"/>
          </a:xfrm>
          <a:prstGeom prst="rect">
            <a:avLst/>
          </a:prstGeom>
          <a:noFill/>
          <a:ln w="9525">
            <a:noFill/>
            <a:miter lim="800000"/>
            <a:headEnd/>
            <a:tailEnd/>
          </a:ln>
        </p:spPr>
        <p:txBody>
          <a:bodyPr>
            <a:spAutoFit/>
          </a:bodyPr>
          <a:lstStyle/>
          <a:p>
            <a:pPr>
              <a:spcBef>
                <a:spcPct val="50000"/>
              </a:spcBef>
            </a:pPr>
            <a:r>
              <a:rPr lang="en-US" sz="4000" dirty="0" smtClean="0">
                <a:solidFill>
                  <a:srgbClr val="FFFFFF"/>
                </a:solidFill>
              </a:rPr>
              <a:t>What culture developed in South Carolina from the influx of African cultures?</a:t>
            </a:r>
            <a:r>
              <a:rPr lang="en-GB" sz="4000" dirty="0" smtClean="0">
                <a:solidFill>
                  <a:srgbClr val="FFFFFF"/>
                </a:solidFill>
              </a:rPr>
              <a:t> </a:t>
            </a:r>
            <a:endParaRPr lang="en-US" sz="3600" dirty="0">
              <a:solidFill>
                <a:srgbClr val="FFFFFF"/>
              </a:solidFill>
            </a:endParaRPr>
          </a:p>
        </p:txBody>
      </p:sp>
      <p:sp>
        <p:nvSpPr>
          <p:cNvPr id="49156" name="Text Box 4"/>
          <p:cNvSpPr txBox="1">
            <a:spLocks noChangeArrowheads="1"/>
          </p:cNvSpPr>
          <p:nvPr/>
        </p:nvSpPr>
        <p:spPr bwMode="auto">
          <a:xfrm>
            <a:off x="8223250" y="6397625"/>
            <a:ext cx="903288" cy="457200"/>
          </a:xfrm>
          <a:prstGeom prst="rect">
            <a:avLst/>
          </a:prstGeom>
          <a:noFill/>
          <a:ln w="9525">
            <a:noFill/>
            <a:miter lim="800000"/>
            <a:headEnd/>
            <a:tailEnd/>
          </a:ln>
        </p:spPr>
        <p:txBody>
          <a:bodyPr wrap="none">
            <a:spAutoFit/>
          </a:bodyPr>
          <a:lstStyle/>
          <a:p>
            <a:r>
              <a:rPr lang="en-US">
                <a:solidFill>
                  <a:schemeClr val="bg1"/>
                </a:solidFill>
              </a:rPr>
              <a:t>E 200</a:t>
            </a:r>
            <a:endParaRPr lang="en-US"/>
          </a:p>
        </p:txBody>
      </p:sp>
    </p:spTree>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0178"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50179" name="Text Box 3"/>
          <p:cNvSpPr txBox="1">
            <a:spLocks noChangeArrowheads="1"/>
          </p:cNvSpPr>
          <p:nvPr/>
        </p:nvSpPr>
        <p:spPr bwMode="auto">
          <a:xfrm>
            <a:off x="1371600" y="2667000"/>
            <a:ext cx="6324600" cy="707886"/>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Gullah</a:t>
            </a:r>
            <a:endParaRPr lang="en-US" sz="3600" dirty="0"/>
          </a:p>
        </p:txBody>
      </p:sp>
      <p:sp>
        <p:nvSpPr>
          <p:cNvPr id="50180" name="Text Box 4"/>
          <p:cNvSpPr txBox="1">
            <a:spLocks noChangeArrowheads="1"/>
          </p:cNvSpPr>
          <p:nvPr/>
        </p:nvSpPr>
        <p:spPr bwMode="auto">
          <a:xfrm>
            <a:off x="8223250" y="6397625"/>
            <a:ext cx="903288" cy="457200"/>
          </a:xfrm>
          <a:prstGeom prst="rect">
            <a:avLst/>
          </a:prstGeom>
          <a:noFill/>
          <a:ln w="9525">
            <a:noFill/>
            <a:miter lim="800000"/>
            <a:headEnd/>
            <a:tailEnd/>
          </a:ln>
        </p:spPr>
        <p:txBody>
          <a:bodyPr wrap="none">
            <a:spAutoFit/>
          </a:bodyPr>
          <a:lstStyle/>
          <a:p>
            <a:r>
              <a:rPr lang="en-US">
                <a:solidFill>
                  <a:schemeClr val="bg1"/>
                </a:solidFill>
              </a:rPr>
              <a:t>E 200</a:t>
            </a:r>
            <a:endParaRPr lang="en-US"/>
          </a:p>
        </p:txBody>
      </p:sp>
    </p:spTree>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1202"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pPr>
              <a:spcBef>
                <a:spcPct val="50000"/>
              </a:spcBef>
            </a:pPr>
            <a:endParaRPr lang="en-US" sz="4000" dirty="0"/>
          </a:p>
        </p:txBody>
      </p:sp>
      <p:sp>
        <p:nvSpPr>
          <p:cNvPr id="51204" name="Text Box 4"/>
          <p:cNvSpPr txBox="1">
            <a:spLocks noChangeArrowheads="1"/>
          </p:cNvSpPr>
          <p:nvPr/>
        </p:nvSpPr>
        <p:spPr bwMode="auto">
          <a:xfrm>
            <a:off x="8223250" y="6397625"/>
            <a:ext cx="903288" cy="457200"/>
          </a:xfrm>
          <a:prstGeom prst="rect">
            <a:avLst/>
          </a:prstGeom>
          <a:noFill/>
          <a:ln w="9525">
            <a:noFill/>
            <a:miter lim="800000"/>
            <a:headEnd/>
            <a:tailEnd/>
          </a:ln>
        </p:spPr>
        <p:txBody>
          <a:bodyPr wrap="none">
            <a:spAutoFit/>
          </a:bodyPr>
          <a:lstStyle/>
          <a:p>
            <a:r>
              <a:rPr lang="en-US">
                <a:solidFill>
                  <a:schemeClr val="bg1"/>
                </a:solidFill>
              </a:rPr>
              <a:t>E 300</a:t>
            </a:r>
            <a:endParaRPr lang="en-US"/>
          </a:p>
        </p:txBody>
      </p:sp>
      <p:sp>
        <p:nvSpPr>
          <p:cNvPr id="5" name="Rectangle 4"/>
          <p:cNvSpPr/>
          <p:nvPr/>
        </p:nvSpPr>
        <p:spPr>
          <a:xfrm>
            <a:off x="1371600" y="2133600"/>
            <a:ext cx="6705600" cy="1938992"/>
          </a:xfrm>
          <a:prstGeom prst="rect">
            <a:avLst/>
          </a:prstGeom>
        </p:spPr>
        <p:txBody>
          <a:bodyPr wrap="square">
            <a:spAutoFit/>
          </a:bodyPr>
          <a:lstStyle/>
          <a:p>
            <a:r>
              <a:rPr lang="en-US" sz="4000" dirty="0" smtClean="0">
                <a:solidFill>
                  <a:srgbClr val="FFFFFF"/>
                </a:solidFill>
              </a:rPr>
              <a:t>Why did South Carolina have a large African population by the early 1700s?</a:t>
            </a:r>
            <a:r>
              <a:rPr lang="en-GB" sz="4000" dirty="0" smtClean="0">
                <a:solidFill>
                  <a:srgbClr val="FFFFFF"/>
                </a:solidFill>
              </a:rPr>
              <a:t> </a:t>
            </a:r>
            <a:endParaRPr lang="en-US" sz="4000" dirty="0">
              <a:solidFill>
                <a:srgbClr val="FFFFFF"/>
              </a:solidFill>
            </a:endParaRP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146"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147" name="Text Box 3"/>
          <p:cNvSpPr txBox="1">
            <a:spLocks noChangeArrowheads="1"/>
          </p:cNvSpPr>
          <p:nvPr/>
        </p:nvSpPr>
        <p:spPr bwMode="auto">
          <a:xfrm>
            <a:off x="1371600" y="2667000"/>
            <a:ext cx="6324600" cy="707886"/>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Knowledge of agriculture</a:t>
            </a:r>
            <a:endParaRPr lang="en-US" sz="3600" dirty="0"/>
          </a:p>
        </p:txBody>
      </p:sp>
      <p:sp>
        <p:nvSpPr>
          <p:cNvPr id="6148" name="Text Box 4"/>
          <p:cNvSpPr txBox="1">
            <a:spLocks noChangeArrowheads="1"/>
          </p:cNvSpPr>
          <p:nvPr/>
        </p:nvSpPr>
        <p:spPr bwMode="auto">
          <a:xfrm>
            <a:off x="8205788" y="6400800"/>
            <a:ext cx="938212" cy="457200"/>
          </a:xfrm>
          <a:prstGeom prst="rect">
            <a:avLst/>
          </a:prstGeom>
          <a:noFill/>
          <a:ln w="9525">
            <a:noFill/>
            <a:miter lim="800000"/>
            <a:headEnd/>
            <a:tailEnd/>
          </a:ln>
        </p:spPr>
        <p:txBody>
          <a:bodyPr wrap="none">
            <a:spAutoFit/>
          </a:bodyPr>
          <a:lstStyle/>
          <a:p>
            <a:r>
              <a:rPr lang="en-US">
                <a:solidFill>
                  <a:schemeClr val="bg1"/>
                </a:solidFill>
              </a:rPr>
              <a:t>A 100</a:t>
            </a:r>
            <a:endParaRPr lang="en-US"/>
          </a:p>
        </p:txBody>
      </p:sp>
    </p:spTree>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2226"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52227" name="Text Box 3"/>
          <p:cNvSpPr txBox="1">
            <a:spLocks noChangeArrowheads="1"/>
          </p:cNvSpPr>
          <p:nvPr/>
        </p:nvSpPr>
        <p:spPr bwMode="auto">
          <a:xfrm>
            <a:off x="1371600" y="1676400"/>
            <a:ext cx="6324600" cy="2862322"/>
          </a:xfrm>
          <a:prstGeom prst="rect">
            <a:avLst/>
          </a:prstGeom>
          <a:noFill/>
          <a:ln w="9525">
            <a:noFill/>
            <a:miter lim="800000"/>
            <a:headEnd/>
            <a:tailEnd/>
          </a:ln>
        </p:spPr>
        <p:txBody>
          <a:bodyPr>
            <a:spAutoFit/>
          </a:bodyPr>
          <a:lstStyle/>
          <a:p>
            <a:pPr lvl="0"/>
            <a:r>
              <a:rPr lang="en-US" sz="3600" dirty="0" smtClean="0">
                <a:solidFill>
                  <a:srgbClr val="FFFFFF"/>
                </a:solidFill>
              </a:rPr>
              <a:t>Rice and indigo plantations needed large labor force, so African slaves were brought in to meet the demands of plantation owners.</a:t>
            </a:r>
            <a:endParaRPr lang="en-GB" sz="3600" dirty="0">
              <a:solidFill>
                <a:srgbClr val="FFFFFF"/>
              </a:solidFill>
            </a:endParaRPr>
          </a:p>
        </p:txBody>
      </p:sp>
      <p:sp>
        <p:nvSpPr>
          <p:cNvPr id="52228" name="Text Box 4"/>
          <p:cNvSpPr txBox="1">
            <a:spLocks noChangeArrowheads="1"/>
          </p:cNvSpPr>
          <p:nvPr/>
        </p:nvSpPr>
        <p:spPr bwMode="auto">
          <a:xfrm>
            <a:off x="8223250" y="6397625"/>
            <a:ext cx="903288" cy="457200"/>
          </a:xfrm>
          <a:prstGeom prst="rect">
            <a:avLst/>
          </a:prstGeom>
          <a:noFill/>
          <a:ln w="9525">
            <a:noFill/>
            <a:miter lim="800000"/>
            <a:headEnd/>
            <a:tailEnd/>
          </a:ln>
        </p:spPr>
        <p:txBody>
          <a:bodyPr wrap="none">
            <a:spAutoFit/>
          </a:bodyPr>
          <a:lstStyle/>
          <a:p>
            <a:r>
              <a:rPr lang="en-US">
                <a:solidFill>
                  <a:schemeClr val="bg1"/>
                </a:solidFill>
              </a:rPr>
              <a:t>E 300</a:t>
            </a:r>
            <a:endParaRPr lang="en-US"/>
          </a:p>
        </p:txBody>
      </p:sp>
    </p:spTree>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3250"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53251" name="Text Box 3"/>
          <p:cNvSpPr txBox="1">
            <a:spLocks noChangeArrowheads="1"/>
          </p:cNvSpPr>
          <p:nvPr/>
        </p:nvSpPr>
        <p:spPr bwMode="auto">
          <a:xfrm>
            <a:off x="1447800" y="1828800"/>
            <a:ext cx="6324600" cy="2554545"/>
          </a:xfrm>
          <a:prstGeom prst="rect">
            <a:avLst/>
          </a:prstGeom>
          <a:noFill/>
          <a:ln w="9525">
            <a:noFill/>
            <a:miter lim="800000"/>
            <a:headEnd/>
            <a:tailEnd/>
          </a:ln>
        </p:spPr>
        <p:txBody>
          <a:bodyPr>
            <a:spAutoFit/>
          </a:bodyPr>
          <a:lstStyle/>
          <a:p>
            <a:pPr>
              <a:spcBef>
                <a:spcPct val="50000"/>
              </a:spcBef>
            </a:pPr>
            <a:r>
              <a:rPr lang="en-US" sz="4000" dirty="0" smtClean="0">
                <a:solidFill>
                  <a:srgbClr val="FFFFFF"/>
                </a:solidFill>
              </a:rPr>
              <a:t>What was the purpose of Slave Codes during the early years of South Carolina’s settlement?</a:t>
            </a:r>
            <a:r>
              <a:rPr lang="en-GB" sz="4000" dirty="0" smtClean="0">
                <a:solidFill>
                  <a:srgbClr val="FFFFFF"/>
                </a:solidFill>
              </a:rPr>
              <a:t> </a:t>
            </a:r>
            <a:endParaRPr lang="en-US" sz="3600" dirty="0">
              <a:solidFill>
                <a:srgbClr val="FFFFFF"/>
              </a:solidFill>
            </a:endParaRPr>
          </a:p>
        </p:txBody>
      </p:sp>
      <p:sp>
        <p:nvSpPr>
          <p:cNvPr id="53252" name="Text Box 4"/>
          <p:cNvSpPr txBox="1">
            <a:spLocks noChangeArrowheads="1"/>
          </p:cNvSpPr>
          <p:nvPr/>
        </p:nvSpPr>
        <p:spPr bwMode="auto">
          <a:xfrm>
            <a:off x="8223250" y="6397625"/>
            <a:ext cx="903288" cy="457200"/>
          </a:xfrm>
          <a:prstGeom prst="rect">
            <a:avLst/>
          </a:prstGeom>
          <a:noFill/>
          <a:ln w="9525">
            <a:noFill/>
            <a:miter lim="800000"/>
            <a:headEnd/>
            <a:tailEnd/>
          </a:ln>
        </p:spPr>
        <p:txBody>
          <a:bodyPr wrap="none">
            <a:spAutoFit/>
          </a:bodyPr>
          <a:lstStyle/>
          <a:p>
            <a:r>
              <a:rPr lang="en-US">
                <a:solidFill>
                  <a:schemeClr val="bg1"/>
                </a:solidFill>
              </a:rPr>
              <a:t>E 400</a:t>
            </a:r>
            <a:endParaRPr lang="en-US"/>
          </a:p>
        </p:txBody>
      </p:sp>
    </p:spTree>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4274"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54275" name="Text Box 3"/>
          <p:cNvSpPr txBox="1">
            <a:spLocks noChangeArrowheads="1"/>
          </p:cNvSpPr>
          <p:nvPr/>
        </p:nvSpPr>
        <p:spPr bwMode="auto">
          <a:xfrm>
            <a:off x="1219200" y="1219200"/>
            <a:ext cx="6324600" cy="3785652"/>
          </a:xfrm>
          <a:prstGeom prst="rect">
            <a:avLst/>
          </a:prstGeom>
          <a:noFill/>
          <a:ln w="9525">
            <a:noFill/>
            <a:miter lim="800000"/>
            <a:headEnd/>
            <a:tailEnd/>
          </a:ln>
        </p:spPr>
        <p:txBody>
          <a:bodyPr>
            <a:spAutoFit/>
          </a:bodyPr>
          <a:lstStyle/>
          <a:p>
            <a:pPr lvl="0"/>
            <a:r>
              <a:rPr lang="en-US" sz="4000" dirty="0" smtClean="0">
                <a:solidFill>
                  <a:srgbClr val="FFFFFF"/>
                </a:solidFill>
              </a:rPr>
              <a:t>Slave Codes prevented large numbers of African slaves from rebelling by requiring plantation owners to tightly control the lives of their slaves.</a:t>
            </a:r>
            <a:endParaRPr lang="en-GB" sz="4000" dirty="0">
              <a:solidFill>
                <a:srgbClr val="FFFFFF"/>
              </a:solidFill>
            </a:endParaRPr>
          </a:p>
        </p:txBody>
      </p:sp>
      <p:sp>
        <p:nvSpPr>
          <p:cNvPr id="54276" name="Text Box 4"/>
          <p:cNvSpPr txBox="1">
            <a:spLocks noChangeArrowheads="1"/>
          </p:cNvSpPr>
          <p:nvPr/>
        </p:nvSpPr>
        <p:spPr bwMode="auto">
          <a:xfrm>
            <a:off x="8223250" y="6397625"/>
            <a:ext cx="903288" cy="457200"/>
          </a:xfrm>
          <a:prstGeom prst="rect">
            <a:avLst/>
          </a:prstGeom>
          <a:noFill/>
          <a:ln w="9525">
            <a:noFill/>
            <a:miter lim="800000"/>
            <a:headEnd/>
            <a:tailEnd/>
          </a:ln>
        </p:spPr>
        <p:txBody>
          <a:bodyPr wrap="none">
            <a:spAutoFit/>
          </a:bodyPr>
          <a:lstStyle/>
          <a:p>
            <a:r>
              <a:rPr lang="en-US">
                <a:solidFill>
                  <a:schemeClr val="bg1"/>
                </a:solidFill>
              </a:rPr>
              <a:t>E 400</a:t>
            </a:r>
            <a:endParaRPr lang="en-US"/>
          </a:p>
        </p:txBody>
      </p:sp>
    </p:spTree>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5298"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55299" name="Text Box 3"/>
          <p:cNvSpPr txBox="1">
            <a:spLocks noChangeArrowheads="1"/>
          </p:cNvSpPr>
          <p:nvPr/>
        </p:nvSpPr>
        <p:spPr bwMode="auto">
          <a:xfrm>
            <a:off x="1371600" y="1981200"/>
            <a:ext cx="6324600" cy="2554545"/>
          </a:xfrm>
          <a:prstGeom prst="rect">
            <a:avLst/>
          </a:prstGeom>
          <a:noFill/>
          <a:ln w="9525">
            <a:noFill/>
            <a:miter lim="800000"/>
            <a:headEnd/>
            <a:tailEnd/>
          </a:ln>
        </p:spPr>
        <p:txBody>
          <a:bodyPr>
            <a:spAutoFit/>
          </a:bodyPr>
          <a:lstStyle/>
          <a:p>
            <a:pPr lvl="0"/>
            <a:r>
              <a:rPr lang="en-US" sz="4000" dirty="0" smtClean="0">
                <a:solidFill>
                  <a:srgbClr val="FFFFFF"/>
                </a:solidFill>
              </a:rPr>
              <a:t>Under the economic system of mercantilism, England established colonies in the Americas for what reason?</a:t>
            </a:r>
            <a:endParaRPr lang="en-GB" sz="4000" dirty="0">
              <a:solidFill>
                <a:srgbClr val="FFFFFF"/>
              </a:solidFill>
            </a:endParaRPr>
          </a:p>
        </p:txBody>
      </p:sp>
      <p:sp>
        <p:nvSpPr>
          <p:cNvPr id="55300" name="Text Box 4"/>
          <p:cNvSpPr txBox="1">
            <a:spLocks noChangeArrowheads="1"/>
          </p:cNvSpPr>
          <p:nvPr/>
        </p:nvSpPr>
        <p:spPr bwMode="auto">
          <a:xfrm>
            <a:off x="8223250" y="6397625"/>
            <a:ext cx="903288" cy="457200"/>
          </a:xfrm>
          <a:prstGeom prst="rect">
            <a:avLst/>
          </a:prstGeom>
          <a:noFill/>
          <a:ln w="9525">
            <a:noFill/>
            <a:miter lim="800000"/>
            <a:headEnd/>
            <a:tailEnd/>
          </a:ln>
        </p:spPr>
        <p:txBody>
          <a:bodyPr wrap="none">
            <a:spAutoFit/>
          </a:bodyPr>
          <a:lstStyle/>
          <a:p>
            <a:r>
              <a:rPr lang="en-US">
                <a:solidFill>
                  <a:schemeClr val="bg1"/>
                </a:solidFill>
              </a:rPr>
              <a:t>E 500</a:t>
            </a:r>
            <a:endParaRPr lang="en-US"/>
          </a:p>
        </p:txBody>
      </p:sp>
    </p:spTree>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6322"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56324" name="Text Box 4"/>
          <p:cNvSpPr txBox="1">
            <a:spLocks noChangeArrowheads="1"/>
          </p:cNvSpPr>
          <p:nvPr/>
        </p:nvSpPr>
        <p:spPr bwMode="auto">
          <a:xfrm>
            <a:off x="8223250" y="6397625"/>
            <a:ext cx="903288" cy="457200"/>
          </a:xfrm>
          <a:prstGeom prst="rect">
            <a:avLst/>
          </a:prstGeom>
          <a:noFill/>
          <a:ln w="9525">
            <a:noFill/>
            <a:miter lim="800000"/>
            <a:headEnd/>
            <a:tailEnd/>
          </a:ln>
        </p:spPr>
        <p:txBody>
          <a:bodyPr wrap="none">
            <a:spAutoFit/>
          </a:bodyPr>
          <a:lstStyle/>
          <a:p>
            <a:r>
              <a:rPr lang="en-US">
                <a:solidFill>
                  <a:schemeClr val="bg1"/>
                </a:solidFill>
              </a:rPr>
              <a:t>E 500</a:t>
            </a:r>
            <a:endParaRPr lang="en-US"/>
          </a:p>
        </p:txBody>
      </p:sp>
      <p:sp>
        <p:nvSpPr>
          <p:cNvPr id="5" name="TextBox 4"/>
          <p:cNvSpPr txBox="1"/>
          <p:nvPr/>
        </p:nvSpPr>
        <p:spPr>
          <a:xfrm>
            <a:off x="1905000" y="2286000"/>
            <a:ext cx="5410200" cy="1938992"/>
          </a:xfrm>
          <a:prstGeom prst="rect">
            <a:avLst/>
          </a:prstGeom>
          <a:noFill/>
        </p:spPr>
        <p:txBody>
          <a:bodyPr wrap="square" rtlCol="0">
            <a:spAutoFit/>
          </a:bodyPr>
          <a:lstStyle/>
          <a:p>
            <a:pPr lvl="0"/>
            <a:r>
              <a:rPr lang="en-US" sz="4000" dirty="0" smtClean="0">
                <a:solidFill>
                  <a:srgbClr val="FFFFFF"/>
                </a:solidFill>
              </a:rPr>
              <a:t>To obtain raw materials and provide markets for British-made goods.</a:t>
            </a:r>
            <a:endParaRPr lang="en-GB" sz="4000" dirty="0">
              <a:solidFill>
                <a:srgbClr val="FFFFFF"/>
              </a:solidFill>
            </a:endParaRPr>
          </a:p>
        </p:txBody>
      </p:sp>
    </p:spTree>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7346"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57347" name="Text Box 3"/>
          <p:cNvSpPr txBox="1">
            <a:spLocks noChangeArrowheads="1"/>
          </p:cNvSpPr>
          <p:nvPr/>
        </p:nvSpPr>
        <p:spPr bwMode="auto">
          <a:xfrm>
            <a:off x="1371600" y="1828800"/>
            <a:ext cx="6324600" cy="2862322"/>
          </a:xfrm>
          <a:prstGeom prst="rect">
            <a:avLst/>
          </a:prstGeom>
          <a:noFill/>
          <a:ln w="9525">
            <a:noFill/>
            <a:miter lim="800000"/>
            <a:headEnd/>
            <a:tailEnd/>
          </a:ln>
        </p:spPr>
        <p:txBody>
          <a:bodyPr>
            <a:spAutoFit/>
          </a:bodyPr>
          <a:lstStyle/>
          <a:p>
            <a:pPr lvl="0">
              <a:spcBef>
                <a:spcPct val="50000"/>
              </a:spcBef>
            </a:pPr>
            <a:r>
              <a:rPr lang="en-US" sz="3600" dirty="0" smtClean="0">
                <a:solidFill>
                  <a:srgbClr val="FFFFFF"/>
                </a:solidFill>
              </a:rPr>
              <a:t>Carolina developed a successful economy in large part because of the knowledge the African slaves brought to the colony. What were they knowledgeable about?</a:t>
            </a:r>
            <a:r>
              <a:rPr lang="en-GB" sz="3600" dirty="0" smtClean="0">
                <a:solidFill>
                  <a:srgbClr val="FFFFFF"/>
                </a:solidFill>
              </a:rPr>
              <a:t> </a:t>
            </a:r>
            <a:endParaRPr lang="en-US" sz="3600" dirty="0">
              <a:solidFill>
                <a:srgbClr val="FFFFFF"/>
              </a:solidFill>
            </a:endParaRPr>
          </a:p>
        </p:txBody>
      </p:sp>
      <p:sp>
        <p:nvSpPr>
          <p:cNvPr id="57348" name="Text Box 4"/>
          <p:cNvSpPr txBox="1">
            <a:spLocks noChangeArrowheads="1"/>
          </p:cNvSpPr>
          <p:nvPr/>
        </p:nvSpPr>
        <p:spPr bwMode="auto">
          <a:xfrm>
            <a:off x="8231188" y="6397625"/>
            <a:ext cx="887412" cy="457200"/>
          </a:xfrm>
          <a:prstGeom prst="rect">
            <a:avLst/>
          </a:prstGeom>
          <a:noFill/>
          <a:ln w="9525">
            <a:noFill/>
            <a:miter lim="800000"/>
            <a:headEnd/>
            <a:tailEnd/>
          </a:ln>
        </p:spPr>
        <p:txBody>
          <a:bodyPr wrap="none">
            <a:spAutoFit/>
          </a:bodyPr>
          <a:lstStyle/>
          <a:p>
            <a:r>
              <a:rPr lang="en-US">
                <a:solidFill>
                  <a:schemeClr val="bg1"/>
                </a:solidFill>
              </a:rPr>
              <a:t>F 100</a:t>
            </a:r>
            <a:endParaRPr lang="en-US"/>
          </a:p>
        </p:txBody>
      </p:sp>
    </p:spTree>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8370"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58371" name="Text Box 3"/>
          <p:cNvSpPr txBox="1">
            <a:spLocks noChangeArrowheads="1"/>
          </p:cNvSpPr>
          <p:nvPr/>
        </p:nvSpPr>
        <p:spPr bwMode="auto">
          <a:xfrm>
            <a:off x="1371600" y="2667000"/>
            <a:ext cx="6324600" cy="707886"/>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Agriculture</a:t>
            </a:r>
            <a:endParaRPr lang="en-US" sz="3600" dirty="0"/>
          </a:p>
        </p:txBody>
      </p:sp>
      <p:sp>
        <p:nvSpPr>
          <p:cNvPr id="58372" name="Text Box 4"/>
          <p:cNvSpPr txBox="1">
            <a:spLocks noChangeArrowheads="1"/>
          </p:cNvSpPr>
          <p:nvPr/>
        </p:nvSpPr>
        <p:spPr bwMode="auto">
          <a:xfrm>
            <a:off x="8231188" y="6397625"/>
            <a:ext cx="887412" cy="457200"/>
          </a:xfrm>
          <a:prstGeom prst="rect">
            <a:avLst/>
          </a:prstGeom>
          <a:noFill/>
          <a:ln w="9525">
            <a:noFill/>
            <a:miter lim="800000"/>
            <a:headEnd/>
            <a:tailEnd/>
          </a:ln>
        </p:spPr>
        <p:txBody>
          <a:bodyPr wrap="none">
            <a:spAutoFit/>
          </a:bodyPr>
          <a:lstStyle/>
          <a:p>
            <a:r>
              <a:rPr lang="en-US">
                <a:solidFill>
                  <a:schemeClr val="bg1"/>
                </a:solidFill>
              </a:rPr>
              <a:t>F 100</a:t>
            </a:r>
            <a:endParaRPr lang="en-US"/>
          </a:p>
        </p:txBody>
      </p:sp>
    </p:spTree>
  </p:cSld>
  <p:clrMapOvr>
    <a:masterClrMapping/>
  </p:clrMapOvr>
  <p:transition advClick="0"/>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9394"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59395" name="Text Box 3"/>
          <p:cNvSpPr txBox="1">
            <a:spLocks noChangeArrowheads="1"/>
          </p:cNvSpPr>
          <p:nvPr/>
        </p:nvSpPr>
        <p:spPr bwMode="auto">
          <a:xfrm>
            <a:off x="1371600" y="1828800"/>
            <a:ext cx="6324600" cy="3139321"/>
          </a:xfrm>
          <a:prstGeom prst="rect">
            <a:avLst/>
          </a:prstGeom>
          <a:noFill/>
          <a:ln w="9525">
            <a:noFill/>
            <a:miter lim="800000"/>
            <a:headEnd/>
            <a:tailEnd/>
          </a:ln>
        </p:spPr>
        <p:txBody>
          <a:bodyPr>
            <a:spAutoFit/>
          </a:bodyPr>
          <a:lstStyle/>
          <a:p>
            <a:pPr lvl="0"/>
            <a:r>
              <a:rPr lang="en-US" sz="3600" dirty="0" smtClean="0">
                <a:solidFill>
                  <a:srgbClr val="FFFFFF"/>
                </a:solidFill>
              </a:rPr>
              <a:t>In what way did Eliza Lucas Pinckney contribute to the economic development of South Carolina?</a:t>
            </a:r>
            <a:endParaRPr lang="en-GB" sz="3600" dirty="0" smtClean="0">
              <a:solidFill>
                <a:srgbClr val="FFFFFF"/>
              </a:solidFill>
            </a:endParaRPr>
          </a:p>
          <a:p>
            <a:pPr>
              <a:spcBef>
                <a:spcPct val="50000"/>
              </a:spcBef>
            </a:pPr>
            <a:endParaRPr lang="en-US" sz="3600" dirty="0">
              <a:solidFill>
                <a:srgbClr val="FFFFFF"/>
              </a:solidFill>
            </a:endParaRPr>
          </a:p>
        </p:txBody>
      </p:sp>
      <p:sp>
        <p:nvSpPr>
          <p:cNvPr id="59396" name="Text Box 4"/>
          <p:cNvSpPr txBox="1">
            <a:spLocks noChangeArrowheads="1"/>
          </p:cNvSpPr>
          <p:nvPr/>
        </p:nvSpPr>
        <p:spPr bwMode="auto">
          <a:xfrm>
            <a:off x="8231188" y="6397625"/>
            <a:ext cx="887412" cy="457200"/>
          </a:xfrm>
          <a:prstGeom prst="rect">
            <a:avLst/>
          </a:prstGeom>
          <a:noFill/>
          <a:ln w="9525">
            <a:noFill/>
            <a:miter lim="800000"/>
            <a:headEnd/>
            <a:tailEnd/>
          </a:ln>
        </p:spPr>
        <p:txBody>
          <a:bodyPr wrap="none">
            <a:spAutoFit/>
          </a:bodyPr>
          <a:lstStyle/>
          <a:p>
            <a:r>
              <a:rPr lang="en-US">
                <a:solidFill>
                  <a:schemeClr val="bg1"/>
                </a:solidFill>
              </a:rPr>
              <a:t>F 200</a:t>
            </a:r>
            <a:endParaRPr lang="en-US"/>
          </a:p>
        </p:txBody>
      </p:sp>
    </p:spTree>
  </p:cSld>
  <p:clrMapOvr>
    <a:masterClrMapping/>
  </p:clrMapOvr>
  <p:transition advClick="0"/>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0418"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0419" name="Text Box 3"/>
          <p:cNvSpPr txBox="1">
            <a:spLocks noChangeArrowheads="1"/>
          </p:cNvSpPr>
          <p:nvPr/>
        </p:nvSpPr>
        <p:spPr bwMode="auto">
          <a:xfrm>
            <a:off x="1447800" y="2667000"/>
            <a:ext cx="6324600" cy="1323439"/>
          </a:xfrm>
          <a:prstGeom prst="rect">
            <a:avLst/>
          </a:prstGeom>
          <a:noFill/>
          <a:ln w="9525">
            <a:noFill/>
            <a:miter lim="800000"/>
            <a:headEnd/>
            <a:tailEnd/>
          </a:ln>
        </p:spPr>
        <p:txBody>
          <a:bodyPr>
            <a:spAutoFit/>
          </a:bodyPr>
          <a:lstStyle/>
          <a:p>
            <a:pPr>
              <a:spcBef>
                <a:spcPct val="50000"/>
              </a:spcBef>
            </a:pPr>
            <a:r>
              <a:rPr lang="en-US" sz="4000" dirty="0" smtClean="0">
                <a:solidFill>
                  <a:srgbClr val="FFFFFF"/>
                </a:solidFill>
              </a:rPr>
              <a:t>She succeeded in growing and processing indigo</a:t>
            </a:r>
            <a:r>
              <a:rPr lang="en-GB" sz="4000" dirty="0" smtClean="0">
                <a:solidFill>
                  <a:srgbClr val="FFFFFF"/>
                </a:solidFill>
              </a:rPr>
              <a:t> </a:t>
            </a:r>
            <a:endParaRPr lang="en-US" sz="3600" dirty="0">
              <a:solidFill>
                <a:srgbClr val="FFFFFF"/>
              </a:solidFill>
            </a:endParaRPr>
          </a:p>
        </p:txBody>
      </p:sp>
      <p:sp>
        <p:nvSpPr>
          <p:cNvPr id="60420" name="Text Box 4"/>
          <p:cNvSpPr txBox="1">
            <a:spLocks noChangeArrowheads="1"/>
          </p:cNvSpPr>
          <p:nvPr/>
        </p:nvSpPr>
        <p:spPr bwMode="auto">
          <a:xfrm>
            <a:off x="8231188" y="6397625"/>
            <a:ext cx="887412" cy="457200"/>
          </a:xfrm>
          <a:prstGeom prst="rect">
            <a:avLst/>
          </a:prstGeom>
          <a:noFill/>
          <a:ln w="9525">
            <a:noFill/>
            <a:miter lim="800000"/>
            <a:headEnd/>
            <a:tailEnd/>
          </a:ln>
        </p:spPr>
        <p:txBody>
          <a:bodyPr wrap="none">
            <a:spAutoFit/>
          </a:bodyPr>
          <a:lstStyle/>
          <a:p>
            <a:r>
              <a:rPr lang="en-US">
                <a:solidFill>
                  <a:schemeClr val="bg1"/>
                </a:solidFill>
              </a:rPr>
              <a:t>F 200</a:t>
            </a:r>
            <a:endParaRPr lang="en-US"/>
          </a:p>
        </p:txBody>
      </p:sp>
    </p:spTree>
  </p:cSld>
  <p:clrMapOvr>
    <a:masterClrMapping/>
  </p:clrMapOvr>
  <p:transition advClick="0"/>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1442"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1443" name="Text Box 3"/>
          <p:cNvSpPr txBox="1">
            <a:spLocks noChangeArrowheads="1"/>
          </p:cNvSpPr>
          <p:nvPr/>
        </p:nvSpPr>
        <p:spPr bwMode="auto">
          <a:xfrm>
            <a:off x="1371600" y="2667000"/>
            <a:ext cx="6324600" cy="1938992"/>
          </a:xfrm>
          <a:prstGeom prst="rect">
            <a:avLst/>
          </a:prstGeom>
          <a:noFill/>
          <a:ln w="9525">
            <a:noFill/>
            <a:miter lim="800000"/>
            <a:headEnd/>
            <a:tailEnd/>
          </a:ln>
        </p:spPr>
        <p:txBody>
          <a:bodyPr>
            <a:spAutoFit/>
          </a:bodyPr>
          <a:lstStyle/>
          <a:p>
            <a:pPr lvl="0"/>
            <a:r>
              <a:rPr lang="en-US" sz="4000" dirty="0" smtClean="0">
                <a:solidFill>
                  <a:srgbClr val="FFFFFF"/>
                </a:solidFill>
              </a:rPr>
              <a:t>What experimental staple crop became known as “Carolina gold”?</a:t>
            </a:r>
            <a:endParaRPr lang="en-GB" sz="4000" dirty="0">
              <a:solidFill>
                <a:srgbClr val="FFFFFF"/>
              </a:solidFill>
            </a:endParaRPr>
          </a:p>
        </p:txBody>
      </p:sp>
      <p:sp>
        <p:nvSpPr>
          <p:cNvPr id="61444" name="Text Box 4"/>
          <p:cNvSpPr txBox="1">
            <a:spLocks noChangeArrowheads="1"/>
          </p:cNvSpPr>
          <p:nvPr/>
        </p:nvSpPr>
        <p:spPr bwMode="auto">
          <a:xfrm>
            <a:off x="8231188" y="6397625"/>
            <a:ext cx="887412" cy="457200"/>
          </a:xfrm>
          <a:prstGeom prst="rect">
            <a:avLst/>
          </a:prstGeom>
          <a:noFill/>
          <a:ln w="9525">
            <a:noFill/>
            <a:miter lim="800000"/>
            <a:headEnd/>
            <a:tailEnd/>
          </a:ln>
        </p:spPr>
        <p:txBody>
          <a:bodyPr wrap="none">
            <a:spAutoFit/>
          </a:bodyPr>
          <a:lstStyle/>
          <a:p>
            <a:r>
              <a:rPr lang="en-US">
                <a:solidFill>
                  <a:schemeClr val="bg1"/>
                </a:solidFill>
              </a:rPr>
              <a:t>F 300</a:t>
            </a:r>
            <a:endParaRPr lang="en-US"/>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7170"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7171" name="Text Box 3"/>
          <p:cNvSpPr txBox="1">
            <a:spLocks noChangeArrowheads="1"/>
          </p:cNvSpPr>
          <p:nvPr/>
        </p:nvSpPr>
        <p:spPr bwMode="auto">
          <a:xfrm>
            <a:off x="1447800" y="1752600"/>
            <a:ext cx="6324600" cy="1200329"/>
          </a:xfrm>
          <a:prstGeom prst="rect">
            <a:avLst/>
          </a:prstGeom>
          <a:noFill/>
          <a:ln w="9525">
            <a:noFill/>
            <a:miter lim="800000"/>
            <a:headEnd/>
            <a:tailEnd/>
          </a:ln>
        </p:spPr>
        <p:txBody>
          <a:bodyPr>
            <a:spAutoFit/>
          </a:bodyPr>
          <a:lstStyle/>
          <a:p>
            <a:pPr lvl="0"/>
            <a:r>
              <a:rPr lang="en-US" sz="3600" dirty="0" smtClean="0">
                <a:solidFill>
                  <a:srgbClr val="FFFFFF"/>
                </a:solidFill>
              </a:rPr>
              <a:t>What crops were essential to Native American agriculture?</a:t>
            </a:r>
            <a:endParaRPr lang="en-GB" sz="3600" dirty="0">
              <a:solidFill>
                <a:srgbClr val="FFFFFF"/>
              </a:solidFill>
            </a:endParaRPr>
          </a:p>
        </p:txBody>
      </p:sp>
      <p:sp>
        <p:nvSpPr>
          <p:cNvPr id="7172"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A 200</a:t>
            </a:r>
            <a:endParaRPr lang="en-US"/>
          </a:p>
        </p:txBody>
      </p:sp>
    </p:spTree>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2466"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2467" name="Text Box 3"/>
          <p:cNvSpPr txBox="1">
            <a:spLocks noChangeArrowheads="1"/>
          </p:cNvSpPr>
          <p:nvPr/>
        </p:nvSpPr>
        <p:spPr bwMode="auto">
          <a:xfrm>
            <a:off x="1371600" y="2667000"/>
            <a:ext cx="6324600" cy="707886"/>
          </a:xfrm>
          <a:prstGeom prst="rect">
            <a:avLst/>
          </a:prstGeom>
          <a:noFill/>
          <a:ln w="9525">
            <a:noFill/>
            <a:miter lim="800000"/>
            <a:headEnd/>
            <a:tailEnd/>
          </a:ln>
        </p:spPr>
        <p:txBody>
          <a:bodyPr>
            <a:spAutoFit/>
          </a:bodyPr>
          <a:lstStyle/>
          <a:p>
            <a:pPr>
              <a:spcBef>
                <a:spcPct val="50000"/>
              </a:spcBef>
            </a:pPr>
            <a:r>
              <a:rPr lang="en-GB" sz="4000" dirty="0" smtClean="0">
                <a:solidFill>
                  <a:srgbClr val="FFFFFF"/>
                </a:solidFill>
              </a:rPr>
              <a:t>Rice</a:t>
            </a:r>
            <a:endParaRPr lang="en-US" sz="3600" dirty="0">
              <a:solidFill>
                <a:srgbClr val="FFFFFF"/>
              </a:solidFill>
            </a:endParaRPr>
          </a:p>
        </p:txBody>
      </p:sp>
      <p:sp>
        <p:nvSpPr>
          <p:cNvPr id="62468" name="Text Box 4"/>
          <p:cNvSpPr txBox="1">
            <a:spLocks noChangeArrowheads="1"/>
          </p:cNvSpPr>
          <p:nvPr/>
        </p:nvSpPr>
        <p:spPr bwMode="auto">
          <a:xfrm>
            <a:off x="8231188" y="6397625"/>
            <a:ext cx="887412" cy="457200"/>
          </a:xfrm>
          <a:prstGeom prst="rect">
            <a:avLst/>
          </a:prstGeom>
          <a:noFill/>
          <a:ln w="9525">
            <a:noFill/>
            <a:miter lim="800000"/>
            <a:headEnd/>
            <a:tailEnd/>
          </a:ln>
        </p:spPr>
        <p:txBody>
          <a:bodyPr wrap="none">
            <a:spAutoFit/>
          </a:bodyPr>
          <a:lstStyle/>
          <a:p>
            <a:r>
              <a:rPr lang="en-US">
                <a:solidFill>
                  <a:schemeClr val="bg1"/>
                </a:solidFill>
              </a:rPr>
              <a:t>F 300</a:t>
            </a:r>
            <a:endParaRPr lang="en-US"/>
          </a:p>
        </p:txBody>
      </p:sp>
    </p:spTree>
  </p:cSld>
  <p:clrMapOvr>
    <a:masterClrMapping/>
  </p:clrMapOvr>
  <p:transition advClick="0"/>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3490"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3491" name="Text Box 3"/>
          <p:cNvSpPr txBox="1">
            <a:spLocks noChangeArrowheads="1"/>
          </p:cNvSpPr>
          <p:nvPr/>
        </p:nvSpPr>
        <p:spPr bwMode="auto">
          <a:xfrm>
            <a:off x="1371600" y="2667000"/>
            <a:ext cx="6324600" cy="1938992"/>
          </a:xfrm>
          <a:prstGeom prst="rect">
            <a:avLst/>
          </a:prstGeom>
          <a:noFill/>
          <a:ln w="9525">
            <a:noFill/>
            <a:miter lim="800000"/>
            <a:headEnd/>
            <a:tailEnd/>
          </a:ln>
        </p:spPr>
        <p:txBody>
          <a:bodyPr>
            <a:spAutoFit/>
          </a:bodyPr>
          <a:lstStyle/>
          <a:p>
            <a:pPr lvl="0"/>
            <a:r>
              <a:rPr lang="en-US" sz="4000" dirty="0" smtClean="0">
                <a:solidFill>
                  <a:srgbClr val="FFFFFF"/>
                </a:solidFill>
              </a:rPr>
              <a:t>How did mercantilist nations keep a favorable balance of trade?</a:t>
            </a:r>
            <a:r>
              <a:rPr lang="en-GB" sz="4000" dirty="0" smtClean="0">
                <a:solidFill>
                  <a:srgbClr val="FFFFFF"/>
                </a:solidFill>
              </a:rPr>
              <a:t> </a:t>
            </a:r>
            <a:endParaRPr lang="en-GB" sz="4000" dirty="0">
              <a:solidFill>
                <a:srgbClr val="FFFFFF"/>
              </a:solidFill>
            </a:endParaRPr>
          </a:p>
        </p:txBody>
      </p:sp>
      <p:sp>
        <p:nvSpPr>
          <p:cNvPr id="63492" name="Text Box 4"/>
          <p:cNvSpPr txBox="1">
            <a:spLocks noChangeArrowheads="1"/>
          </p:cNvSpPr>
          <p:nvPr/>
        </p:nvSpPr>
        <p:spPr bwMode="auto">
          <a:xfrm>
            <a:off x="8231188" y="6397625"/>
            <a:ext cx="887412" cy="457200"/>
          </a:xfrm>
          <a:prstGeom prst="rect">
            <a:avLst/>
          </a:prstGeom>
          <a:noFill/>
          <a:ln w="9525">
            <a:noFill/>
            <a:miter lim="800000"/>
            <a:headEnd/>
            <a:tailEnd/>
          </a:ln>
        </p:spPr>
        <p:txBody>
          <a:bodyPr wrap="none">
            <a:spAutoFit/>
          </a:bodyPr>
          <a:lstStyle/>
          <a:p>
            <a:r>
              <a:rPr lang="en-US">
                <a:solidFill>
                  <a:schemeClr val="bg1"/>
                </a:solidFill>
              </a:rPr>
              <a:t>F 400</a:t>
            </a:r>
            <a:endParaRPr lang="en-US"/>
          </a:p>
        </p:txBody>
      </p:sp>
    </p:spTree>
  </p:cSld>
  <p:clrMapOvr>
    <a:masterClrMapping/>
  </p:clrMapOvr>
  <p:transition advClick="0"/>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4514"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4515" name="Text Box 3"/>
          <p:cNvSpPr txBox="1">
            <a:spLocks noChangeArrowheads="1"/>
          </p:cNvSpPr>
          <p:nvPr/>
        </p:nvSpPr>
        <p:spPr bwMode="auto">
          <a:xfrm>
            <a:off x="1371600" y="2667000"/>
            <a:ext cx="6324600" cy="1323439"/>
          </a:xfrm>
          <a:prstGeom prst="rect">
            <a:avLst/>
          </a:prstGeom>
          <a:noFill/>
          <a:ln w="9525">
            <a:noFill/>
            <a:miter lim="800000"/>
            <a:headEnd/>
            <a:tailEnd/>
          </a:ln>
        </p:spPr>
        <p:txBody>
          <a:bodyPr>
            <a:spAutoFit/>
          </a:bodyPr>
          <a:lstStyle/>
          <a:p>
            <a:pPr lvl="0"/>
            <a:r>
              <a:rPr lang="en-US" sz="4000" dirty="0" smtClean="0">
                <a:solidFill>
                  <a:srgbClr val="FFFFFF"/>
                </a:solidFill>
              </a:rPr>
              <a:t>Exported more than they imported.</a:t>
            </a:r>
            <a:endParaRPr lang="en-GB" sz="4000" dirty="0">
              <a:solidFill>
                <a:srgbClr val="FFFFFF"/>
              </a:solidFill>
            </a:endParaRPr>
          </a:p>
        </p:txBody>
      </p:sp>
      <p:sp>
        <p:nvSpPr>
          <p:cNvPr id="64516" name="Text Box 4"/>
          <p:cNvSpPr txBox="1">
            <a:spLocks noChangeArrowheads="1"/>
          </p:cNvSpPr>
          <p:nvPr/>
        </p:nvSpPr>
        <p:spPr bwMode="auto">
          <a:xfrm>
            <a:off x="8231188" y="6397625"/>
            <a:ext cx="887412" cy="457200"/>
          </a:xfrm>
          <a:prstGeom prst="rect">
            <a:avLst/>
          </a:prstGeom>
          <a:noFill/>
          <a:ln w="9525">
            <a:noFill/>
            <a:miter lim="800000"/>
            <a:headEnd/>
            <a:tailEnd/>
          </a:ln>
        </p:spPr>
        <p:txBody>
          <a:bodyPr wrap="none">
            <a:spAutoFit/>
          </a:bodyPr>
          <a:lstStyle/>
          <a:p>
            <a:r>
              <a:rPr lang="en-US">
                <a:solidFill>
                  <a:schemeClr val="bg1"/>
                </a:solidFill>
              </a:rPr>
              <a:t>F 400</a:t>
            </a:r>
            <a:endParaRPr lang="en-US"/>
          </a:p>
        </p:txBody>
      </p:sp>
    </p:spTree>
  </p:cSld>
  <p:clrMapOvr>
    <a:masterClrMapping/>
  </p:clrMapOvr>
  <p:transition advClick="0"/>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5538" name="Rectangle 6">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5540" name="Text Box 8"/>
          <p:cNvSpPr txBox="1">
            <a:spLocks noChangeArrowheads="1"/>
          </p:cNvSpPr>
          <p:nvPr/>
        </p:nvSpPr>
        <p:spPr bwMode="auto">
          <a:xfrm>
            <a:off x="8231188" y="6397625"/>
            <a:ext cx="887412" cy="457200"/>
          </a:xfrm>
          <a:prstGeom prst="rect">
            <a:avLst/>
          </a:prstGeom>
          <a:noFill/>
          <a:ln w="9525">
            <a:noFill/>
            <a:miter lim="800000"/>
            <a:headEnd/>
            <a:tailEnd/>
          </a:ln>
        </p:spPr>
        <p:txBody>
          <a:bodyPr wrap="none">
            <a:spAutoFit/>
          </a:bodyPr>
          <a:lstStyle/>
          <a:p>
            <a:r>
              <a:rPr lang="en-US">
                <a:solidFill>
                  <a:schemeClr val="bg1"/>
                </a:solidFill>
              </a:rPr>
              <a:t>F 500</a:t>
            </a:r>
            <a:endParaRPr lang="en-US"/>
          </a:p>
        </p:txBody>
      </p:sp>
      <p:sp>
        <p:nvSpPr>
          <p:cNvPr id="5" name="TextBox 4"/>
          <p:cNvSpPr txBox="1"/>
          <p:nvPr/>
        </p:nvSpPr>
        <p:spPr>
          <a:xfrm>
            <a:off x="1066800" y="1219200"/>
            <a:ext cx="7010400" cy="4154983"/>
          </a:xfrm>
          <a:prstGeom prst="rect">
            <a:avLst/>
          </a:prstGeom>
          <a:noFill/>
        </p:spPr>
        <p:txBody>
          <a:bodyPr wrap="square" rtlCol="0">
            <a:spAutoFit/>
          </a:bodyPr>
          <a:lstStyle/>
          <a:p>
            <a:pPr lvl="0"/>
            <a:r>
              <a:rPr lang="en-US" sz="4400" dirty="0" smtClean="0">
                <a:solidFill>
                  <a:srgbClr val="FFFFFF"/>
                </a:solidFill>
              </a:rPr>
              <a:t>What was the major difference between South Carolina’s proprietary government of the late 1600s and the royal government of the mid-1700s?</a:t>
            </a:r>
            <a:r>
              <a:rPr lang="en-GB" sz="4400" dirty="0" smtClean="0">
                <a:solidFill>
                  <a:srgbClr val="FFFFFF"/>
                </a:solidFill>
              </a:rPr>
              <a:t> </a:t>
            </a:r>
            <a:endParaRPr lang="en-GB" sz="4400" dirty="0">
              <a:solidFill>
                <a:srgbClr val="FFFFFF"/>
              </a:solidFill>
            </a:endParaRPr>
          </a:p>
        </p:txBody>
      </p:sp>
    </p:spTree>
  </p:cSld>
  <p:clrMapOvr>
    <a:masterClrMapping/>
  </p:clrMapOvr>
  <p:transition advClick="0"/>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6562"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6563" name="Text Box 3"/>
          <p:cNvSpPr txBox="1">
            <a:spLocks noChangeArrowheads="1"/>
          </p:cNvSpPr>
          <p:nvPr/>
        </p:nvSpPr>
        <p:spPr bwMode="auto">
          <a:xfrm>
            <a:off x="1295400" y="1219200"/>
            <a:ext cx="6324600" cy="3785652"/>
          </a:xfrm>
          <a:prstGeom prst="rect">
            <a:avLst/>
          </a:prstGeom>
          <a:noFill/>
          <a:ln w="9525">
            <a:noFill/>
            <a:miter lim="800000"/>
            <a:headEnd/>
            <a:tailEnd/>
          </a:ln>
        </p:spPr>
        <p:txBody>
          <a:bodyPr>
            <a:spAutoFit/>
          </a:bodyPr>
          <a:lstStyle/>
          <a:p>
            <a:pPr lvl="0"/>
            <a:r>
              <a:rPr lang="en-US" sz="4000" dirty="0" smtClean="0">
                <a:solidFill>
                  <a:srgbClr val="FFFFFF"/>
                </a:solidFill>
              </a:rPr>
              <a:t>Under the proprietary government, South Carolina was ruled by the Lords Proprietors. Under the royal government, it was ruled by the king of England.</a:t>
            </a:r>
            <a:endParaRPr lang="en-GB" sz="4000" dirty="0">
              <a:solidFill>
                <a:srgbClr val="FFFFFF"/>
              </a:solidFill>
            </a:endParaRPr>
          </a:p>
        </p:txBody>
      </p:sp>
      <p:sp>
        <p:nvSpPr>
          <p:cNvPr id="66564" name="Text Box 4"/>
          <p:cNvSpPr txBox="1">
            <a:spLocks noChangeArrowheads="1"/>
          </p:cNvSpPr>
          <p:nvPr/>
        </p:nvSpPr>
        <p:spPr bwMode="auto">
          <a:xfrm>
            <a:off x="8231188" y="6397625"/>
            <a:ext cx="887412" cy="457200"/>
          </a:xfrm>
          <a:prstGeom prst="rect">
            <a:avLst/>
          </a:prstGeom>
          <a:noFill/>
          <a:ln w="9525">
            <a:noFill/>
            <a:miter lim="800000"/>
            <a:headEnd/>
            <a:tailEnd/>
          </a:ln>
        </p:spPr>
        <p:txBody>
          <a:bodyPr wrap="none">
            <a:spAutoFit/>
          </a:bodyPr>
          <a:lstStyle/>
          <a:p>
            <a:r>
              <a:rPr lang="en-US">
                <a:solidFill>
                  <a:schemeClr val="bg1"/>
                </a:solidFill>
              </a:rPr>
              <a:t>F 500</a:t>
            </a:r>
            <a:endParaRPr lang="en-US"/>
          </a:p>
        </p:txBody>
      </p:sp>
    </p:spTree>
  </p:cSld>
  <p:clrMapOvr>
    <a:masterClrMapping/>
  </p:clrMapOvr>
  <p:transition advClick="0"/>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7586"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7587" name="Text Box 3"/>
          <p:cNvSpPr txBox="1">
            <a:spLocks noChangeArrowheads="1"/>
          </p:cNvSpPr>
          <p:nvPr/>
        </p:nvSpPr>
        <p:spPr bwMode="auto">
          <a:xfrm>
            <a:off x="1371600" y="1981200"/>
            <a:ext cx="7162800" cy="2554545"/>
          </a:xfrm>
          <a:prstGeom prst="rect">
            <a:avLst/>
          </a:prstGeom>
          <a:noFill/>
          <a:ln w="9525">
            <a:noFill/>
            <a:miter lim="800000"/>
            <a:headEnd/>
            <a:tailEnd/>
          </a:ln>
        </p:spPr>
        <p:txBody>
          <a:bodyPr>
            <a:spAutoFit/>
          </a:bodyPr>
          <a:lstStyle/>
          <a:p>
            <a:pPr>
              <a:spcBef>
                <a:spcPct val="50000"/>
              </a:spcBef>
            </a:pPr>
            <a:r>
              <a:rPr lang="en-US" sz="4000" dirty="0">
                <a:solidFill>
                  <a:schemeClr val="bg1"/>
                </a:solidFill>
              </a:rPr>
              <a:t>The Final Jeopardy Category is</a:t>
            </a:r>
            <a:r>
              <a:rPr lang="en-US" sz="4000" dirty="0" smtClean="0">
                <a:solidFill>
                  <a:schemeClr val="bg1"/>
                </a:solidFill>
              </a:rPr>
              <a:t>:</a:t>
            </a:r>
          </a:p>
          <a:p>
            <a:pPr>
              <a:spcBef>
                <a:spcPct val="50000"/>
              </a:spcBef>
            </a:pPr>
            <a:r>
              <a:rPr lang="en-US" sz="4000" dirty="0" smtClean="0">
                <a:solidFill>
                  <a:schemeClr val="bg1"/>
                </a:solidFill>
              </a:rPr>
              <a:t>Non-Peace</a:t>
            </a:r>
          </a:p>
          <a:p>
            <a:pPr>
              <a:spcBef>
                <a:spcPct val="50000"/>
              </a:spcBef>
            </a:pPr>
            <a:r>
              <a:rPr lang="en-US" sz="4000" dirty="0" smtClean="0">
                <a:solidFill>
                  <a:schemeClr val="bg1"/>
                </a:solidFill>
              </a:rPr>
              <a:t>Please </a:t>
            </a:r>
            <a:r>
              <a:rPr lang="en-US" sz="4000" dirty="0">
                <a:solidFill>
                  <a:schemeClr val="bg1"/>
                </a:solidFill>
              </a:rPr>
              <a:t>record your wager.</a:t>
            </a:r>
            <a:endParaRPr lang="en-US" sz="3600" dirty="0"/>
          </a:p>
        </p:txBody>
      </p:sp>
      <p:sp>
        <p:nvSpPr>
          <p:cNvPr id="67588" name="Text Box 4"/>
          <p:cNvSpPr txBox="1">
            <a:spLocks noChangeArrowheads="1"/>
          </p:cNvSpPr>
          <p:nvPr/>
        </p:nvSpPr>
        <p:spPr bwMode="auto">
          <a:xfrm>
            <a:off x="5822950" y="6397625"/>
            <a:ext cx="3143250" cy="457200"/>
          </a:xfrm>
          <a:prstGeom prst="rect">
            <a:avLst/>
          </a:prstGeom>
          <a:noFill/>
          <a:ln w="9525">
            <a:noFill/>
            <a:miter lim="800000"/>
            <a:headEnd/>
            <a:tailEnd/>
          </a:ln>
        </p:spPr>
        <p:txBody>
          <a:bodyPr wrap="none">
            <a:spAutoFit/>
          </a:bodyPr>
          <a:lstStyle/>
          <a:p>
            <a:r>
              <a:rPr lang="en-US">
                <a:solidFill>
                  <a:schemeClr val="bg1"/>
                </a:solidFill>
              </a:rPr>
              <a:t>Click on screen to begin</a:t>
            </a:r>
            <a:endParaRPr lang="en-US"/>
          </a:p>
        </p:txBody>
      </p:sp>
    </p:spTree>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8610" name="Rectangle 2">
            <a:hlinkClick r:id="rId4"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8611" name="Text Box 3"/>
          <p:cNvSpPr txBox="1">
            <a:spLocks noChangeArrowheads="1"/>
          </p:cNvSpPr>
          <p:nvPr/>
        </p:nvSpPr>
        <p:spPr bwMode="auto">
          <a:xfrm>
            <a:off x="1143000" y="1676400"/>
            <a:ext cx="7162800" cy="2862322"/>
          </a:xfrm>
          <a:prstGeom prst="rect">
            <a:avLst/>
          </a:prstGeom>
          <a:noFill/>
          <a:ln w="9525">
            <a:noFill/>
            <a:miter lim="800000"/>
            <a:headEnd/>
            <a:tailEnd/>
          </a:ln>
        </p:spPr>
        <p:txBody>
          <a:bodyPr>
            <a:spAutoFit/>
          </a:bodyPr>
          <a:lstStyle/>
          <a:p>
            <a:pPr>
              <a:spcBef>
                <a:spcPct val="50000"/>
              </a:spcBef>
            </a:pPr>
            <a:r>
              <a:rPr lang="en-US" sz="4000" dirty="0">
                <a:solidFill>
                  <a:srgbClr val="FFFFFF"/>
                </a:solidFill>
              </a:rPr>
              <a:t>Final Jeopardy </a:t>
            </a:r>
            <a:r>
              <a:rPr lang="en-US" sz="4000" dirty="0" smtClean="0">
                <a:solidFill>
                  <a:srgbClr val="FFFFFF"/>
                </a:solidFill>
              </a:rPr>
              <a:t>Question</a:t>
            </a:r>
          </a:p>
          <a:p>
            <a:pPr>
              <a:spcBef>
                <a:spcPct val="50000"/>
              </a:spcBef>
            </a:pPr>
            <a:r>
              <a:rPr lang="en-US" sz="4000" dirty="0" smtClean="0">
                <a:solidFill>
                  <a:srgbClr val="FFFFFF"/>
                </a:solidFill>
              </a:rPr>
              <a:t>The major consequence of the Seven Years’ War (French and Indian War) was that the</a:t>
            </a:r>
            <a:r>
              <a:rPr lang="en-GB" sz="4000" dirty="0" smtClean="0">
                <a:solidFill>
                  <a:srgbClr val="FFFFFF"/>
                </a:solidFill>
              </a:rPr>
              <a:t> </a:t>
            </a:r>
            <a:endParaRPr lang="en-US" sz="3600" dirty="0">
              <a:solidFill>
                <a:srgbClr val="FFFFFF"/>
              </a:solidFill>
            </a:endParaRPr>
          </a:p>
        </p:txBody>
      </p:sp>
      <p:sp>
        <p:nvSpPr>
          <p:cNvPr id="41988" name="Text Box 4"/>
          <p:cNvSpPr txBox="1">
            <a:spLocks noChangeArrowheads="1"/>
          </p:cNvSpPr>
          <p:nvPr/>
        </p:nvSpPr>
        <p:spPr bwMode="auto">
          <a:xfrm>
            <a:off x="5638800" y="6397625"/>
            <a:ext cx="3514725" cy="457200"/>
          </a:xfrm>
          <a:prstGeom prst="rect">
            <a:avLst/>
          </a:prstGeom>
          <a:noFill/>
          <a:ln w="9525">
            <a:noFill/>
            <a:miter lim="800000"/>
            <a:headEnd/>
            <a:tailEnd/>
          </a:ln>
        </p:spPr>
        <p:txBody>
          <a:bodyPr wrap="none">
            <a:spAutoFit/>
          </a:bodyPr>
          <a:lstStyle/>
          <a:p>
            <a:r>
              <a:rPr lang="en-US">
                <a:solidFill>
                  <a:schemeClr val="bg1"/>
                </a:solidFill>
              </a:rPr>
              <a:t>Click on screen to continue</a:t>
            </a: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4198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Jeopard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9634" name="Rectangle 2">
            <a:hlinkClick r:id="" action="ppaction://hlinkshowjump?jump=nextslide"/>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69635" name="Text Box 3"/>
          <p:cNvSpPr txBox="1">
            <a:spLocks noChangeArrowheads="1"/>
          </p:cNvSpPr>
          <p:nvPr/>
        </p:nvSpPr>
        <p:spPr bwMode="auto">
          <a:xfrm>
            <a:off x="914400" y="2362200"/>
            <a:ext cx="7162800" cy="1938992"/>
          </a:xfrm>
          <a:prstGeom prst="rect">
            <a:avLst/>
          </a:prstGeom>
          <a:noFill/>
          <a:ln w="9525">
            <a:noFill/>
            <a:miter lim="800000"/>
            <a:headEnd/>
            <a:tailEnd/>
          </a:ln>
        </p:spPr>
        <p:txBody>
          <a:bodyPr>
            <a:spAutoFit/>
          </a:bodyPr>
          <a:lstStyle/>
          <a:p>
            <a:pPr lvl="0"/>
            <a:r>
              <a:rPr lang="en-US" sz="4000" dirty="0" smtClean="0">
                <a:solidFill>
                  <a:srgbClr val="FFFFFF"/>
                </a:solidFill>
              </a:rPr>
              <a:t>Expense of fighting the war led Britain to tax the colonies directly for the first time.</a:t>
            </a:r>
            <a:endParaRPr lang="en-GB" sz="4000" dirty="0">
              <a:solidFill>
                <a:srgbClr val="FFFFFF"/>
              </a:solidFill>
            </a:endParaRPr>
          </a:p>
        </p:txBody>
      </p:sp>
      <p:sp>
        <p:nvSpPr>
          <p:cNvPr id="91140" name="Text Box 4"/>
          <p:cNvSpPr txBox="1">
            <a:spLocks noChangeArrowheads="1"/>
          </p:cNvSpPr>
          <p:nvPr/>
        </p:nvSpPr>
        <p:spPr bwMode="auto">
          <a:xfrm>
            <a:off x="5638800" y="6397625"/>
            <a:ext cx="3514725" cy="457200"/>
          </a:xfrm>
          <a:prstGeom prst="rect">
            <a:avLst/>
          </a:prstGeom>
          <a:noFill/>
          <a:ln w="9525">
            <a:noFill/>
            <a:miter lim="800000"/>
            <a:headEnd/>
            <a:tailEnd/>
          </a:ln>
        </p:spPr>
        <p:txBody>
          <a:bodyPr wrap="none">
            <a:spAutoFit/>
          </a:bodyPr>
          <a:lstStyle/>
          <a:p>
            <a:r>
              <a:rPr lang="en-US">
                <a:solidFill>
                  <a:schemeClr val="bg1"/>
                </a:solidFill>
              </a:rPr>
              <a:t>Click on screen to continue</a:t>
            </a: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9114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Jeopard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70658" name="Rectangle 2">
            <a:hlinkClick r:id="" action="ppaction://hlinkshowjump?jump=endshow"/>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70659" name="Text Box 3"/>
          <p:cNvSpPr txBox="1">
            <a:spLocks noChangeArrowheads="1"/>
          </p:cNvSpPr>
          <p:nvPr/>
        </p:nvSpPr>
        <p:spPr bwMode="auto">
          <a:xfrm>
            <a:off x="1143000" y="2667000"/>
            <a:ext cx="7162800" cy="701675"/>
          </a:xfrm>
          <a:prstGeom prst="rect">
            <a:avLst/>
          </a:prstGeom>
          <a:noFill/>
          <a:ln w="9525">
            <a:noFill/>
            <a:miter lim="800000"/>
            <a:headEnd/>
            <a:tailEnd/>
          </a:ln>
        </p:spPr>
        <p:txBody>
          <a:bodyPr>
            <a:spAutoFit/>
          </a:bodyPr>
          <a:lstStyle/>
          <a:p>
            <a:pPr>
              <a:spcBef>
                <a:spcPct val="50000"/>
              </a:spcBef>
            </a:pPr>
            <a:r>
              <a:rPr lang="en-US" sz="4000">
                <a:solidFill>
                  <a:schemeClr val="bg1"/>
                </a:solidFill>
              </a:rPr>
              <a:t>Thank You for Playing Jeopardy!</a:t>
            </a:r>
            <a:endParaRPr lang="en-US" sz="3600"/>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8194"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8195" name="Text Box 3"/>
          <p:cNvSpPr txBox="1">
            <a:spLocks noChangeArrowheads="1"/>
          </p:cNvSpPr>
          <p:nvPr/>
        </p:nvSpPr>
        <p:spPr bwMode="auto">
          <a:xfrm>
            <a:off x="1371600" y="2667000"/>
            <a:ext cx="6324600" cy="701675"/>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Corn, beans, Squash</a:t>
            </a:r>
            <a:endParaRPr lang="en-US" sz="3600" dirty="0"/>
          </a:p>
        </p:txBody>
      </p:sp>
      <p:sp>
        <p:nvSpPr>
          <p:cNvPr id="8196"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A 200</a:t>
            </a:r>
            <a:endParaRPr lang="en-US"/>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9218"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9220"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A 300</a:t>
            </a:r>
            <a:endParaRPr lang="en-US"/>
          </a:p>
        </p:txBody>
      </p:sp>
      <p:sp>
        <p:nvSpPr>
          <p:cNvPr id="5" name="TextBox 4"/>
          <p:cNvSpPr txBox="1"/>
          <p:nvPr/>
        </p:nvSpPr>
        <p:spPr>
          <a:xfrm>
            <a:off x="1905000" y="1600200"/>
            <a:ext cx="5486400" cy="2554545"/>
          </a:xfrm>
          <a:prstGeom prst="rect">
            <a:avLst/>
          </a:prstGeom>
          <a:noFill/>
        </p:spPr>
        <p:txBody>
          <a:bodyPr wrap="square" rtlCol="0">
            <a:spAutoFit/>
          </a:bodyPr>
          <a:lstStyle/>
          <a:p>
            <a:pPr lvl="0"/>
            <a:r>
              <a:rPr lang="en-US" sz="4000" dirty="0" smtClean="0">
                <a:solidFill>
                  <a:srgbClr val="FFFFFF"/>
                </a:solidFill>
              </a:rPr>
              <a:t>What were the main items used by Native Americans for trade with the colonists?</a:t>
            </a:r>
            <a:endParaRPr lang="en-GB" sz="4000" dirty="0">
              <a:solidFill>
                <a:srgbClr val="FFFFFF"/>
              </a:solidFill>
            </a:endParaRP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0242" name="Rectangle 2">
            <a:hlinkClick r:id="rId3" action="ppaction://hlinksldjump"/>
          </p:cNvPr>
          <p:cNvSpPr>
            <a:spLocks noChangeArrowheads="1"/>
          </p:cNvSpPr>
          <p:nvPr/>
        </p:nvSpPr>
        <p:spPr bwMode="auto">
          <a:xfrm>
            <a:off x="0" y="0"/>
            <a:ext cx="9144000" cy="68580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10243" name="Text Box 3"/>
          <p:cNvSpPr txBox="1">
            <a:spLocks noChangeArrowheads="1"/>
          </p:cNvSpPr>
          <p:nvPr/>
        </p:nvSpPr>
        <p:spPr bwMode="auto">
          <a:xfrm>
            <a:off x="1447800" y="1295400"/>
            <a:ext cx="6324600" cy="707886"/>
          </a:xfrm>
          <a:prstGeom prst="rect">
            <a:avLst/>
          </a:prstGeom>
          <a:noFill/>
          <a:ln w="9525">
            <a:noFill/>
            <a:miter lim="800000"/>
            <a:headEnd/>
            <a:tailEnd/>
          </a:ln>
        </p:spPr>
        <p:txBody>
          <a:bodyPr>
            <a:spAutoFit/>
          </a:bodyPr>
          <a:lstStyle/>
          <a:p>
            <a:pPr>
              <a:spcBef>
                <a:spcPct val="50000"/>
              </a:spcBef>
            </a:pPr>
            <a:r>
              <a:rPr lang="en-US" sz="4000" dirty="0" smtClean="0">
                <a:solidFill>
                  <a:schemeClr val="bg1"/>
                </a:solidFill>
              </a:rPr>
              <a:t>Deerskins and Furs</a:t>
            </a:r>
            <a:endParaRPr lang="en-US" sz="3600" dirty="0"/>
          </a:p>
        </p:txBody>
      </p:sp>
      <p:sp>
        <p:nvSpPr>
          <p:cNvPr id="10244" name="Text Box 4"/>
          <p:cNvSpPr txBox="1">
            <a:spLocks noChangeArrowheads="1"/>
          </p:cNvSpPr>
          <p:nvPr/>
        </p:nvSpPr>
        <p:spPr bwMode="auto">
          <a:xfrm>
            <a:off x="8205788" y="6397625"/>
            <a:ext cx="938212" cy="457200"/>
          </a:xfrm>
          <a:prstGeom prst="rect">
            <a:avLst/>
          </a:prstGeom>
          <a:noFill/>
          <a:ln w="9525">
            <a:noFill/>
            <a:miter lim="800000"/>
            <a:headEnd/>
            <a:tailEnd/>
          </a:ln>
        </p:spPr>
        <p:txBody>
          <a:bodyPr wrap="none">
            <a:spAutoFit/>
          </a:bodyPr>
          <a:lstStyle/>
          <a:p>
            <a:r>
              <a:rPr lang="en-US">
                <a:solidFill>
                  <a:schemeClr val="bg1"/>
                </a:solidFill>
              </a:rPr>
              <a:t>A 300</a:t>
            </a:r>
            <a:endParaRPr lang="en-US"/>
          </a:p>
        </p:txBody>
      </p:sp>
    </p:spTree>
  </p:cSld>
  <p:clrMapOvr>
    <a:masterClrMapping/>
  </p:clrMapOvr>
  <p:transition advClick="0"/>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808080"/>
    </a:dk1>
    <a:lt1>
      <a:srgbClr val="FFFFFF"/>
    </a:lt1>
    <a:dk2>
      <a:srgbClr val="0033CC"/>
    </a:dk2>
    <a:lt2>
      <a:srgbClr val="000000"/>
    </a:lt2>
    <a:accent1>
      <a:srgbClr val="00CC99"/>
    </a:accent1>
    <a:accent2>
      <a:srgbClr val="3333CC"/>
    </a:accent2>
    <a:accent3>
      <a:srgbClr val="AAADE2"/>
    </a:accent3>
    <a:accent4>
      <a:srgbClr val="DADADA"/>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808080"/>
    </a:dk1>
    <a:lt1>
      <a:srgbClr val="FFFFFF"/>
    </a:lt1>
    <a:dk2>
      <a:srgbClr val="0033CC"/>
    </a:dk2>
    <a:lt2>
      <a:srgbClr val="000000"/>
    </a:lt2>
    <a:accent1>
      <a:srgbClr val="00CC99"/>
    </a:accent1>
    <a:accent2>
      <a:srgbClr val="3333CC"/>
    </a:accent2>
    <a:accent3>
      <a:srgbClr val="AAADE2"/>
    </a:accent3>
    <a:accent4>
      <a:srgbClr val="DADADA"/>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0000CA"/>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2123</TotalTime>
  <Words>1225</Words>
  <Application>Microsoft Office PowerPoint</Application>
  <PresentationFormat>On-screen Show (4:3)</PresentationFormat>
  <Paragraphs>244</Paragraphs>
  <Slides>68</Slides>
  <Notes>68</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68</vt:i4>
      </vt:variant>
    </vt:vector>
  </HeadingPairs>
  <TitlesOfParts>
    <vt:vector size="75" baseType="lpstr">
      <vt:lpstr>Arial</vt:lpstr>
      <vt:lpstr>Calibri</vt:lpstr>
      <vt:lpstr>Arial Black</vt:lpstr>
      <vt:lpstr>Times New Roman</vt:lpstr>
      <vt:lpstr>Blank Presentation</vt:lpstr>
      <vt:lpstr>Custom Design</vt:lpstr>
      <vt:lpstr>Bitmap Image</vt:lpstr>
      <vt:lpstr>PowerPoint Presentation</vt:lpstr>
      <vt:lpstr>THIS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Cary Harr</dc:creator>
  <cp:lastModifiedBy>Windows User</cp:lastModifiedBy>
  <cp:revision>98</cp:revision>
  <dcterms:created xsi:type="dcterms:W3CDTF">2013-10-20T17:17:26Z</dcterms:created>
  <dcterms:modified xsi:type="dcterms:W3CDTF">2013-10-22T20:03:45Z</dcterms:modified>
</cp:coreProperties>
</file>